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94" r:id="rId2"/>
    <p:sldId id="1493" r:id="rId3"/>
    <p:sldId id="1494" r:id="rId4"/>
    <p:sldId id="1495" r:id="rId5"/>
    <p:sldId id="1453" r:id="rId6"/>
    <p:sldId id="1491" r:id="rId7"/>
    <p:sldId id="323" r:id="rId8"/>
    <p:sldId id="1490" r:id="rId9"/>
    <p:sldId id="1496" r:id="rId10"/>
    <p:sldId id="256" r:id="rId11"/>
    <p:sldId id="1492" r:id="rId12"/>
    <p:sldId id="1425" r:id="rId13"/>
    <p:sldId id="1450" r:id="rId14"/>
    <p:sldId id="1452" r:id="rId15"/>
    <p:sldId id="145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96" autoAdjust="0"/>
    <p:restoredTop sz="57862" autoAdjust="0"/>
  </p:normalViewPr>
  <p:slideViewPr>
    <p:cSldViewPr snapToGrid="0">
      <p:cViewPr varScale="1">
        <p:scale>
          <a:sx n="45" d="100"/>
          <a:sy n="45" d="100"/>
        </p:scale>
        <p:origin x="19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jp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80F5B9-4EDC-48A7-8206-A62845EC7519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D2BAE4-E2F0-487E-A3FB-5C10169F96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1348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D2BAE4-E2F0-487E-A3FB-5C10169F964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940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海报突击队  中间管理层的必要性</a:t>
            </a:r>
            <a:r>
              <a:rPr lang="en-US" altLang="zh-CN" dirty="0"/>
              <a:t>?  (</a:t>
            </a:r>
            <a:r>
              <a:rPr lang="zh-CN" altLang="en-US" dirty="0"/>
              <a:t>做决策 需要流程批复 贻误战机  ，信息掌握不深入全面 不是第一手  </a:t>
            </a:r>
            <a:r>
              <a:rPr lang="en-US" altLang="zh-CN" dirty="0"/>
              <a:t>)    </a:t>
            </a:r>
            <a:r>
              <a:rPr lang="zh-CN" altLang="en-US" dirty="0"/>
              <a:t>小分队 ：掌握战机  拥有卫星电话 各种设备  协同指挥 飞机轰炸     需要对海豹突击队赋能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数字化</a:t>
            </a:r>
            <a:r>
              <a:rPr lang="en-US" altLang="zh-CN" dirty="0"/>
              <a:t>+</a:t>
            </a:r>
            <a:r>
              <a:rPr lang="zh-CN" altLang="en-US"/>
              <a:t>赋能，自驱组织自我决策 自我实现价值，但是没有数字化 赋能实现不了</a:t>
            </a:r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Ignite 2016</a:t>
            </a:r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9/2/2018 12:37 AM</a:t>
            </a:fld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1836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FFB10D-8635-4790-811D-4BAEB74A3EE1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9/2/2018 12:37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421005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FFB10D-8635-4790-811D-4BAEB74A3EE1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9/2/2018 12:37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6405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900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Ignite 2016</a:t>
            </a:r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9/2/2018 1:17 AM</a:t>
            </a:fld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078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Ignite 2016</a:t>
            </a:r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9/2/2018 1:21 AM</a:t>
            </a:fld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144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Ignite 2016</a:t>
            </a:r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9/3/2018 12:26 AM</a:t>
            </a:fld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65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①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打开神游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，输入旅游目的地比如“敦煌”，或者选择自驾游路线比如“西北大环线”，规划旅游路线，选择出行方式，点击出发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②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坐在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座椅上，带上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眼镜，在菜单手柄上按开始按钮，出发旅行。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③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开始默认汽车模式（可选走路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直升机等），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眼镜领略沿途风光；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④</a:t>
            </a:r>
            <a:r>
              <a:rPr lang="zh-CN" altLang="en-US" sz="1200" dirty="0"/>
              <a:t>眼镜指示进入公园，菜单操作停车并走路指令</a:t>
            </a:r>
            <a:endParaRPr lang="en-US" altLang="zh-CN" sz="1200" dirty="0"/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⑤</a:t>
            </a:r>
            <a:r>
              <a:rPr lang="zh-CN" altLang="en-US" sz="1200" dirty="0"/>
              <a:t>眼镜指示湖边方向，菜单操作汽艇模式；</a:t>
            </a:r>
            <a:endParaRPr lang="en-US" altLang="zh-CN" sz="1200" dirty="0"/>
          </a:p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⑥</a:t>
            </a:r>
            <a:r>
              <a:rPr lang="zh-CN" altLang="en-US" sz="1200" dirty="0"/>
              <a:t>眼镜指示爬山方向，菜单操作索道模式；</a:t>
            </a:r>
            <a:endParaRPr lang="en-US" altLang="zh-CN" sz="1200" dirty="0"/>
          </a:p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⑦</a:t>
            </a:r>
            <a:r>
              <a:rPr lang="zh-CN" altLang="en-US" sz="1200" dirty="0"/>
              <a:t>眼镜指示出公园，菜单操作汽车模式（可选车型如吉普车）</a:t>
            </a:r>
            <a:endParaRPr lang="en-US" altLang="zh-CN" sz="1200" dirty="0"/>
          </a:p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⑧</a:t>
            </a:r>
          </a:p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121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Ignite 2016</a:t>
            </a:r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9/2/2018 12:37 AM</a:t>
            </a:fld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875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Ignite 2016</a:t>
            </a:r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9/2/2018 1:57 AM</a:t>
            </a:fld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975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D2BAE4-E2F0-487E-A3FB-5C10169F964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840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zh-CN" altLang="en-US" dirty="0"/>
              <a:t>）座椅兼具</a:t>
            </a:r>
            <a:r>
              <a:rPr lang="en-US" altLang="zh-CN" dirty="0"/>
              <a:t>4D</a:t>
            </a:r>
            <a:r>
              <a:rPr lang="zh-CN" altLang="en-US" dirty="0"/>
              <a:t>功能和按摩功能，以家庭使用为主，也可以采用影院模式 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/>
              <a:t>VR</a:t>
            </a:r>
            <a:r>
              <a:rPr lang="zh-CN" altLang="en-US" dirty="0"/>
              <a:t>眼镜具备方向自动选择功能，</a:t>
            </a:r>
            <a:r>
              <a:rPr lang="en-US" altLang="zh-CN" dirty="0"/>
              <a:t>4D</a:t>
            </a:r>
            <a:r>
              <a:rPr lang="zh-CN" altLang="en-US" dirty="0"/>
              <a:t>座椅配备 菜单遥控器和方向盘等硬件插件 </a:t>
            </a:r>
            <a:r>
              <a:rPr lang="en-US" altLang="zh-CN" dirty="0"/>
              <a:t>4</a:t>
            </a:r>
            <a:r>
              <a:rPr lang="zh-CN" altLang="en-US" dirty="0"/>
              <a:t>）眼镜指示进入公园，菜单操作走路指令，眼镜指示湖边方向，菜单操作汽艇模式；眼镜指示出公园，菜单操作吉普模式甚至飞机模式；爬山模式、索道模式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D2BAE4-E2F0-487E-A3FB-5C10169F964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538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2DCC36-2874-41F6-A84F-1992CF54E3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DCC539-BFBC-4D7A-99E3-5CF9F01206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DD4CFF-816B-4BDA-9C00-76D437237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6AD81F-0702-4B68-BE38-8AC06A9E6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D3B78D-89BB-4160-9AAB-C85D9C445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0374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7000B2-B157-46E1-9271-3F428971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7EDEF7-9F33-4AB6-B99B-BCAADCFC53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3CA947-8260-4871-9988-191439EFD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E53EF6-10F6-4805-A9F7-54B1B697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FDEBD4-F5E2-4F68-87F7-57BE00A56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577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E9EFA06-CF37-4310-B09F-29612A9116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519F27-E157-408A-9447-5057AF656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8D83D0-751B-4812-AC2D-BB03C3D7C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8D725B-459A-471E-A7C9-B5909A13F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923E8B-45EC-4CFD-89E6-97004645A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365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8214" y="6332680"/>
            <a:ext cx="3980998" cy="105892"/>
          </a:xfrm>
          <a:prstGeom prst="rect">
            <a:avLst/>
          </a:prstGeom>
        </p:spPr>
        <p:txBody>
          <a:bodyPr/>
          <a:lstStyle>
            <a:lvl1pPr>
              <a:defRPr sz="1372">
                <a:solidFill>
                  <a:schemeClr val="tx1"/>
                </a:solidFill>
              </a:defRPr>
            </a:lvl1pPr>
          </a:lstStyle>
          <a:p>
            <a:r>
              <a:rPr lang="en-CA"/>
              <a:t>Copyright © 2016 Accenture 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026512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8214" y="6332680"/>
            <a:ext cx="3980998" cy="105892"/>
          </a:xfrm>
          <a:prstGeom prst="rect">
            <a:avLst/>
          </a:prstGeom>
        </p:spPr>
        <p:txBody>
          <a:bodyPr/>
          <a:lstStyle>
            <a:lvl1pPr>
              <a:defRPr sz="1372">
                <a:solidFill>
                  <a:schemeClr val="tx1"/>
                </a:solidFill>
              </a:defRPr>
            </a:lvl1pPr>
          </a:lstStyle>
          <a:p>
            <a:r>
              <a:rPr lang="en-CA"/>
              <a:t>Copyright © 2016 Accenture 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0923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503"/>
            <a:ext cx="12192000" cy="6856992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2132" y="1"/>
            <a:ext cx="12189868" cy="68580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AutoShape 2" descr="https://microsoft.sharepoint.com/teams/BrandCentral/BundleImages/10937MSSurface_Studio_CEO_3045/PreviewImage.png"/>
          <p:cNvSpPr>
            <a:spLocks noChangeAspect="1" noChangeArrowheads="1"/>
          </p:cNvSpPr>
          <p:nvPr userDrawn="1"/>
        </p:nvSpPr>
        <p:spPr bwMode="auto">
          <a:xfrm>
            <a:off x="5943561" y="3276600"/>
            <a:ext cx="304879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62250" y="2266716"/>
            <a:ext cx="5487829" cy="1470025"/>
          </a:xfrm>
        </p:spPr>
        <p:txBody>
          <a:bodyPr anchor="b"/>
          <a:lstStyle>
            <a:lvl1pPr algn="l">
              <a:defRPr sz="4000" spc="0">
                <a:solidFill>
                  <a:schemeClr val="bg1"/>
                </a:solidFill>
              </a:defRPr>
            </a:lvl1pPr>
          </a:lstStyle>
          <a:p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387137" y="3664145"/>
            <a:ext cx="5487829" cy="545755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SzPct val="90000"/>
              <a:buFont typeface="Wingdings" pitchFamily="2" charset="2"/>
              <a:buNone/>
              <a:defRPr lang="en-US" sz="1400" kern="1200" dirty="0">
                <a:solidFill>
                  <a:schemeClr val="bg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387137" y="4221765"/>
            <a:ext cx="5487829" cy="577378"/>
          </a:xfrm>
        </p:spPr>
        <p:txBody>
          <a:bodyPr>
            <a:noAutofit/>
          </a:bodyPr>
          <a:lstStyle>
            <a:lvl1pPr marL="0" indent="0">
              <a:buNone/>
              <a:defRPr lang="en-US" sz="1400" kern="1200" dirty="0" smtClean="0">
                <a:solidFill>
                  <a:schemeClr val="bg1">
                    <a:alpha val="99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SzPct val="90000"/>
              <a:buFont typeface="Wingdings" pitchFamily="2" charset="2"/>
              <a:buNone/>
            </a:pPr>
            <a:r>
              <a:rPr lang="zh-CN" altLang="en-US"/>
              <a:t>编辑母版文本样式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255" y="6095919"/>
            <a:ext cx="2458725" cy="72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9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Lifesty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442239" y="1213426"/>
            <a:ext cx="5370976" cy="1421928"/>
          </a:xfrm>
        </p:spPr>
        <p:txBody>
          <a:bodyPr wrap="square">
            <a:spAutoFit/>
          </a:bodyPr>
          <a:lstStyle>
            <a:lvl1pPr>
              <a:defRPr sz="3200" spc="0"/>
            </a:lvl1pPr>
          </a:lstStyle>
          <a:p>
            <a:r>
              <a:rPr lang="en-GB" dirty="0" err="1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Sed</a:t>
            </a:r>
            <a:r>
              <a:rPr lang="en-GB" dirty="0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ut</a:t>
            </a:r>
            <a:r>
              <a:rPr lang="en-GB" dirty="0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perspiciatis</a:t>
            </a:r>
            <a:r>
              <a:rPr lang="en-GB" dirty="0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unde</a:t>
            </a:r>
            <a:r>
              <a:rPr lang="en-GB" dirty="0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omnis</a:t>
            </a:r>
            <a:r>
              <a:rPr lang="en-GB" dirty="0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iste</a:t>
            </a:r>
            <a:r>
              <a:rPr lang="en-GB" dirty="0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natus</a:t>
            </a:r>
            <a:r>
              <a:rPr lang="en-GB" dirty="0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error sit </a:t>
            </a:r>
            <a:r>
              <a:rPr lang="en-GB" dirty="0" err="1">
                <a:solidFill>
                  <a:srgbClr val="737373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voluptatem</a:t>
            </a:r>
            <a:endParaRPr lang="en-GB" dirty="0">
              <a:solidFill>
                <a:srgbClr val="737373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442240" y="2750136"/>
            <a:ext cx="5252670" cy="2478627"/>
          </a:xfrm>
        </p:spPr>
        <p:txBody>
          <a:bodyPr wrap="square" numCol="1">
            <a:spAutoFit/>
          </a:bodyPr>
          <a:lstStyle>
            <a:lvl1pPr marL="177697" indent="-177697" algn="l">
              <a:buFont typeface="Arial" charset="0"/>
              <a:buChar char="•"/>
              <a:defRPr sz="1400"/>
            </a:lvl1pPr>
          </a:lstStyle>
          <a:p>
            <a:r>
              <a:rPr lang="en-GB" b="1" dirty="0">
                <a:solidFill>
                  <a:srgbClr val="737373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Lorem ipsum </a:t>
            </a:r>
            <a:r>
              <a:rPr lang="en-GB" b="1" dirty="0" err="1">
                <a:solidFill>
                  <a:srgbClr val="737373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dolor</a:t>
            </a:r>
            <a:r>
              <a:rPr lang="en-GB" b="1" dirty="0">
                <a:solidFill>
                  <a:srgbClr val="737373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sit </a:t>
            </a:r>
            <a:r>
              <a:rPr lang="en-GB" b="1" dirty="0" err="1">
                <a:solidFill>
                  <a:srgbClr val="737373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amet</a:t>
            </a:r>
            <a:endParaRPr lang="en-GB" b="1" dirty="0">
              <a:solidFill>
                <a:srgbClr val="737373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r>
              <a:rPr lang="en-GB" dirty="0" err="1">
                <a:solidFill>
                  <a:srgbClr val="737373"/>
                </a:solidFill>
                <a:latin typeface="+mj-lt"/>
              </a:rPr>
              <a:t>Consetetur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sadipscing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elitr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,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sed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diam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nonumy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eirmod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tempor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invidunt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ut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labore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et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dolore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magna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aliquyam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erat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,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sed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diam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voluptua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. At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vero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eos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et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accusam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et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justo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duo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dolores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et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ea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 </a:t>
            </a:r>
            <a:r>
              <a:rPr lang="en-GB" dirty="0" err="1">
                <a:solidFill>
                  <a:srgbClr val="737373"/>
                </a:solidFill>
                <a:latin typeface="+mj-lt"/>
              </a:rPr>
              <a:t>rebum</a:t>
            </a:r>
            <a:r>
              <a:rPr lang="en-GB" dirty="0">
                <a:solidFill>
                  <a:srgbClr val="737373"/>
                </a:solidFill>
                <a:latin typeface="+mj-lt"/>
              </a:rPr>
              <a:t>. </a:t>
            </a:r>
          </a:p>
          <a:p>
            <a:pPr marL="177697" indent="-177697">
              <a:buFont typeface="Arial" charset="0"/>
              <a:buChar char="•"/>
            </a:pPr>
            <a:endParaRPr lang="en-GB" dirty="0">
              <a:solidFill>
                <a:srgbClr val="737373"/>
              </a:solidFill>
              <a:latin typeface="+mj-lt"/>
            </a:endParaRPr>
          </a:p>
          <a:p>
            <a:endParaRPr lang="en-GB" dirty="0">
              <a:latin typeface="+mj-lt"/>
            </a:endParaRPr>
          </a:p>
          <a:p>
            <a:endParaRPr lang="en-GB" dirty="0">
              <a:latin typeface="+mj-lt"/>
            </a:endParaRPr>
          </a:p>
          <a:p>
            <a:endParaRPr lang="en-GB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973" y="0"/>
            <a:ext cx="60989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0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21BC9B-6492-4FB2-873E-9D14E9AD3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5524BE-D6FC-401F-AD81-69566CCDD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FFA125-0FA5-4F22-AC3B-BBF770558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856EFD-5F73-4003-8351-7A70F3152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2C6BC1-AB21-41EC-8DF8-D7A4248BC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02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5CC878-440D-424F-B955-A6BBC2236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F95982-5720-426B-B76D-731D009D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A23777-EE23-4564-B6A3-8C2DC7C5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678C07-2E5A-4902-883C-9CC22AC87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647241-7FB2-4A62-A133-2737B2CC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2149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88A755-364D-411A-817B-8FB81FF4A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610F23-8FC1-46DC-B433-4517F40E80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87221DB-9DF5-46EA-BFC3-66EA45E02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5DF10A-CE09-4B22-8B82-1E8A140A1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A975A3-429B-407C-B814-0593F4B15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99034C-A12E-4D6A-B094-794EE9930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124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F5617B-9D63-480E-8346-B40FB7D17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8D3837-70BF-401B-9F46-D1B7A4B1E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4FE2FE-FEB3-44E0-8B14-C142FA9766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43E1213-2B02-49D1-AD5C-BEA00D3ACF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A5A5E7E-F747-497D-AC80-A5AC8B27B8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8CD145D-AD10-4906-BC7F-723FC83B7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82E6BEE-D2DA-4C38-BFDE-3F0AF36CD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3A5629B-74F9-4020-BBB9-256144865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083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DACFFF-5430-4FD7-BFD7-0A95259F4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9C8793-6584-4759-9B83-AE01AAFB2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48A835B-B963-4151-A53E-B44CF8EE0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F9F6D8-9BAF-4414-BCED-B20A89636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085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396A4B9-8C9D-41B8-8450-671500B26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391178-E34C-4F10-947E-AF04593DF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A70951-F14F-4120-9C9C-4EC71062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670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4BBC78-6597-4D73-90D1-0B79ED14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1D62C3-ED09-42CB-85E2-AD4602D3C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905716-7224-4222-8DDA-4EE02DCD2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275BE53-CBA7-44F7-BC72-BA37A1CFB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48230A-10FB-40F0-88A0-2F9662CD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D68844-6CC1-4166-A43B-8A451E2F4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2880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132A10-A956-462B-942D-505B9C6CD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2F6336C-D5E2-435B-B340-A3B759E506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A77803-9C48-43CC-BE87-43E586832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228D55-FFFA-43CF-A2BC-F4EA6548A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4E5C95-8A50-4089-BB2E-563A7F945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C5240E-30BF-4D5B-B0D1-8585F9C60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40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CF51F83-3FEB-4FE9-B8D1-E728BCE84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846D04-B6B4-4A46-8E87-6DA605C04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A9058A-69DA-4C6A-9C52-DE661986E8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03AD0-3A93-44CB-97B4-E57D7C85234A}" type="datetimeFigureOut">
              <a:rPr lang="zh-CN" altLang="en-US" smtClean="0"/>
              <a:t>2018-09-02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058C9-710C-4208-AE8C-33454CD7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B7AD8D-0A84-48A7-81E7-A5624DC26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ADDE4-DFDE-4345-B072-478C1294C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9296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hyperlink" Target="http://www.rapidbbs.cn/" TargetMode="External"/><Relationship Id="rId3" Type="http://schemas.openxmlformats.org/officeDocument/2006/relationships/image" Target="../media/image11.png"/><Relationship Id="rId7" Type="http://schemas.microsoft.com/office/2007/relationships/hdphoto" Target="../media/hdphoto2.wdp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microsoft.com/office/2007/relationships/hdphoto" Target="../media/hdphoto4.wdp"/><Relationship Id="rId5" Type="http://schemas.openxmlformats.org/officeDocument/2006/relationships/image" Target="../media/image13.png"/><Relationship Id="rId10" Type="http://schemas.openxmlformats.org/officeDocument/2006/relationships/image" Target="../media/image16.png"/><Relationship Id="rId4" Type="http://schemas.openxmlformats.org/officeDocument/2006/relationships/image" Target="../media/image12.png"/><Relationship Id="rId9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62250" y="2266716"/>
            <a:ext cx="6343350" cy="1470025"/>
          </a:xfrm>
        </p:spPr>
        <p:txBody>
          <a:bodyPr/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北京寰宇神游数码科技公司</a:t>
            </a:r>
            <a:r>
              <a:rPr lang="zh-CN" altLang="en-US" b="1" dirty="0"/>
              <a:t>产品构建</a:t>
            </a:r>
            <a:endParaRPr lang="en-US" b="1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76037" y="3930845"/>
            <a:ext cx="5487829" cy="54575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76037" y="4488465"/>
            <a:ext cx="5487829" cy="57737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02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FD096BB7-49FB-428E-A263-CB233C0EAAB0}"/>
              </a:ext>
            </a:extLst>
          </p:cNvPr>
          <p:cNvSpPr/>
          <p:nvPr/>
        </p:nvSpPr>
        <p:spPr>
          <a:xfrm>
            <a:off x="444500" y="643047"/>
            <a:ext cx="111633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缘起：朋友圈聊天，自驾旅游线路，我提出憋管去不去 神游一番也可以；以后我要搞个 </a:t>
            </a:r>
            <a:r>
              <a:rPr lang="en-US" altLang="zh-CN" dirty="0"/>
              <a:t>VR</a:t>
            </a:r>
            <a:r>
              <a:rPr lang="zh-CN" altLang="en-US" dirty="0"/>
              <a:t>神游 </a:t>
            </a:r>
            <a:r>
              <a:rPr lang="en-US" altLang="zh-CN" dirty="0"/>
              <a:t>APP  </a:t>
            </a:r>
            <a:r>
              <a:rPr lang="zh-CN" altLang="en-US" dirty="0"/>
              <a:t>让你们带上眼镜选好路线就可以上路，走路、开吉普、开飞机想怎么神游都行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和边智讨论可行性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、硬件：</a:t>
            </a:r>
            <a:r>
              <a:rPr lang="en-US" altLang="zh-CN" dirty="0"/>
              <a:t>VR</a:t>
            </a:r>
            <a:r>
              <a:rPr lang="zh-CN" altLang="en-US" dirty="0"/>
              <a:t>眼镜</a:t>
            </a:r>
            <a:r>
              <a:rPr lang="en-US" altLang="zh-CN" dirty="0"/>
              <a:t>+4D</a:t>
            </a:r>
            <a:r>
              <a:rPr lang="zh-CN" altLang="en-US" dirty="0"/>
              <a:t>座椅，</a:t>
            </a:r>
            <a:r>
              <a:rPr lang="en-US" altLang="zh-CN" dirty="0"/>
              <a:t>1</a:t>
            </a:r>
            <a:r>
              <a:rPr lang="zh-CN" altLang="en-US" dirty="0"/>
              <a:t>）低配版</a:t>
            </a:r>
            <a:r>
              <a:rPr lang="en-US" altLang="zh-CN" dirty="0"/>
              <a:t>VR</a:t>
            </a:r>
            <a:r>
              <a:rPr lang="zh-CN" altLang="en-US" dirty="0"/>
              <a:t>眼镜，高配版</a:t>
            </a:r>
            <a:r>
              <a:rPr lang="en-US" altLang="zh-CN" dirty="0"/>
              <a:t>VR</a:t>
            </a:r>
            <a:r>
              <a:rPr lang="zh-CN" altLang="en-US" dirty="0"/>
              <a:t>眼镜</a:t>
            </a:r>
            <a:r>
              <a:rPr lang="en-US" altLang="zh-CN" dirty="0"/>
              <a:t>+4d</a:t>
            </a:r>
            <a:r>
              <a:rPr lang="zh-CN" altLang="en-US" dirty="0"/>
              <a:t>座椅，    </a:t>
            </a:r>
            <a:r>
              <a:rPr lang="en-US" altLang="zh-CN" dirty="0"/>
              <a:t>2</a:t>
            </a:r>
            <a:r>
              <a:rPr lang="zh-CN" altLang="en-US" dirty="0"/>
              <a:t>）座椅兼具</a:t>
            </a:r>
            <a:r>
              <a:rPr lang="en-US" altLang="zh-CN" dirty="0"/>
              <a:t>4D</a:t>
            </a:r>
            <a:r>
              <a:rPr lang="zh-CN" altLang="en-US" dirty="0"/>
              <a:t>功能和按摩功能，以家庭使用为主，也可以采用影院模式 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/>
              <a:t>VR</a:t>
            </a:r>
            <a:r>
              <a:rPr lang="zh-CN" altLang="en-US" dirty="0"/>
              <a:t>眼镜具备方向自动选择功能，</a:t>
            </a:r>
            <a:r>
              <a:rPr lang="en-US" altLang="zh-CN" dirty="0"/>
              <a:t>4D</a:t>
            </a:r>
            <a:r>
              <a:rPr lang="zh-CN" altLang="en-US" dirty="0"/>
              <a:t>座椅配备 菜单遥控器和方向盘等硬件插件 </a:t>
            </a:r>
            <a:r>
              <a:rPr lang="en-US" altLang="zh-CN" dirty="0"/>
              <a:t>4</a:t>
            </a:r>
            <a:r>
              <a:rPr lang="zh-CN" altLang="en-US" dirty="0"/>
              <a:t>）眼镜指示进入公园，菜单操作走路指令，眼镜指示湖边方向，菜单操作汽艇模式；眼镜指示出公园，菜单操作吉普模式甚至飞机模式；爬山模式、索道模式。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、软件：神游</a:t>
            </a:r>
            <a:r>
              <a:rPr lang="en-US" altLang="zh-CN" dirty="0"/>
              <a:t>APP</a:t>
            </a:r>
            <a:r>
              <a:rPr lang="zh-CN" altLang="en-US" dirty="0"/>
              <a:t>，规划定制路线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、内容：公司录制旅游内容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、平台：搭建环球虚拟旅游平台，面向全世界征集旅游内容，实行上传内容提成，平台收费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、商业模式：影院模式</a:t>
            </a:r>
            <a:r>
              <a:rPr lang="en-US" altLang="zh-CN" dirty="0"/>
              <a:t>——》</a:t>
            </a:r>
            <a:r>
              <a:rPr lang="zh-CN" altLang="en-US" dirty="0"/>
              <a:t>  商城模式</a:t>
            </a:r>
            <a:r>
              <a:rPr lang="en-US" altLang="zh-CN" dirty="0"/>
              <a:t>——》</a:t>
            </a:r>
            <a:r>
              <a:rPr lang="zh-CN" altLang="en-US" dirty="0"/>
              <a:t>  家庭模式 （放松、神游、世界眼光，小孩地理课）  旅游前攻略   </a:t>
            </a:r>
            <a:endParaRPr lang="en-US" altLang="zh-CN" dirty="0"/>
          </a:p>
          <a:p>
            <a:r>
              <a:rPr lang="en-US" altLang="zh-CN" dirty="0"/>
              <a:t>6</a:t>
            </a:r>
            <a:r>
              <a:rPr lang="zh-CN" altLang="en-US" dirty="0"/>
              <a:t>、和景点合作</a:t>
            </a:r>
            <a:endParaRPr lang="en-US" altLang="zh-CN" dirty="0"/>
          </a:p>
          <a:p>
            <a:r>
              <a:rPr lang="en-US" altLang="zh-CN" dirty="0"/>
              <a:t>7</a:t>
            </a:r>
            <a:r>
              <a:rPr lang="zh-CN" altLang="en-US" dirty="0"/>
              <a:t>、洞悉人性的需求</a:t>
            </a:r>
            <a:endParaRPr lang="en-US" altLang="zh-CN" dirty="0"/>
          </a:p>
          <a:p>
            <a:r>
              <a:rPr lang="en-US" altLang="zh-CN" dirty="0"/>
              <a:t>8</a:t>
            </a:r>
            <a:r>
              <a:rPr lang="zh-CN" altLang="en-US" dirty="0"/>
              <a:t>、复游率</a:t>
            </a:r>
            <a:endParaRPr lang="en-US" altLang="zh-CN" dirty="0"/>
          </a:p>
          <a:p>
            <a:r>
              <a:rPr lang="en-US" altLang="zh-CN" dirty="0"/>
              <a:t>9</a:t>
            </a:r>
            <a:r>
              <a:rPr lang="zh-CN" altLang="en-US" dirty="0"/>
              <a:t>、客户画像</a:t>
            </a:r>
          </a:p>
        </p:txBody>
      </p:sp>
    </p:spTree>
    <p:extLst>
      <p:ext uri="{BB962C8B-B14F-4D97-AF65-F5344CB8AC3E}">
        <p14:creationId xmlns:p14="http://schemas.microsoft.com/office/powerpoint/2010/main" val="4283026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35C0CBC-9E1C-4097-9741-7E127FAD8B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331" y="688937"/>
            <a:ext cx="4067301" cy="374321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A08881D-97CC-4FCF-9E8C-D4D364D174A2}"/>
              </a:ext>
            </a:extLst>
          </p:cNvPr>
          <p:cNvSpPr/>
          <p:nvPr/>
        </p:nvSpPr>
        <p:spPr>
          <a:xfrm>
            <a:off x="1036320" y="821206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（一）硬件</a:t>
            </a:r>
            <a:endParaRPr lang="en-US" altLang="zh-CN" dirty="0"/>
          </a:p>
          <a:p>
            <a:r>
              <a:rPr lang="zh-CN" altLang="en-US" dirty="0"/>
              <a:t>低配版：</a:t>
            </a:r>
            <a:r>
              <a:rPr lang="en-US" altLang="zh-CN" dirty="0"/>
              <a:t>VR</a:t>
            </a:r>
            <a:r>
              <a:rPr lang="zh-CN" altLang="en-US" dirty="0"/>
              <a:t>眼镜</a:t>
            </a:r>
            <a:endParaRPr lang="en-US" altLang="zh-CN" dirty="0"/>
          </a:p>
          <a:p>
            <a:r>
              <a:rPr lang="zh-CN" altLang="en-US" dirty="0"/>
              <a:t>高配版：</a:t>
            </a:r>
            <a:r>
              <a:rPr lang="en-US" altLang="zh-CN" dirty="0"/>
              <a:t>VR</a:t>
            </a:r>
            <a:r>
              <a:rPr lang="zh-CN" altLang="en-US" dirty="0"/>
              <a:t>眼镜</a:t>
            </a:r>
            <a:r>
              <a:rPr lang="en-US" altLang="zh-CN" dirty="0"/>
              <a:t>+4D</a:t>
            </a:r>
            <a:r>
              <a:rPr lang="zh-CN" altLang="en-US" dirty="0"/>
              <a:t>座椅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（二）软件</a:t>
            </a:r>
            <a:endParaRPr lang="en-US" altLang="zh-CN" dirty="0"/>
          </a:p>
          <a:p>
            <a:r>
              <a:rPr lang="zh-CN" altLang="en-US" dirty="0"/>
              <a:t>神游</a:t>
            </a:r>
            <a:r>
              <a:rPr lang="en-US" altLang="zh-CN" dirty="0"/>
              <a:t>APP</a:t>
            </a:r>
            <a:r>
              <a:rPr lang="zh-CN" altLang="en-US" dirty="0"/>
              <a:t>：选择旅游目的地、规划路线、选择交通工具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（三）平台</a:t>
            </a:r>
            <a:endParaRPr lang="en-US" altLang="zh-CN" dirty="0"/>
          </a:p>
          <a:p>
            <a:r>
              <a:rPr lang="zh-CN" altLang="en-US" dirty="0"/>
              <a:t>搭建全球虚拟旅游资源平台，面向全世界征集虚拟现实旅游内容，实行上传内容按照点击分成的方式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59A79AF-CD20-4D15-9FC4-AC41E4BBA9CC}"/>
              </a:ext>
            </a:extLst>
          </p:cNvPr>
          <p:cNvSpPr/>
          <p:nvPr/>
        </p:nvSpPr>
        <p:spPr>
          <a:xfrm>
            <a:off x="1135875" y="4062818"/>
            <a:ext cx="1045475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4D</a:t>
            </a:r>
            <a:r>
              <a:rPr lang="zh-CN" altLang="en-US" dirty="0"/>
              <a:t>座椅功能设计：</a:t>
            </a:r>
            <a:endParaRPr lang="en-US" altLang="zh-CN" dirty="0"/>
          </a:p>
          <a:p>
            <a:r>
              <a:rPr lang="en-US" altLang="zh-CN" dirty="0"/>
              <a:t>4D</a:t>
            </a:r>
            <a:r>
              <a:rPr lang="zh-CN" altLang="en-US" dirty="0"/>
              <a:t>座椅作为</a:t>
            </a:r>
            <a:r>
              <a:rPr lang="en-US" altLang="zh-CN" dirty="0"/>
              <a:t>VR</a:t>
            </a:r>
            <a:r>
              <a:rPr lang="zh-CN" altLang="en-US" dirty="0"/>
              <a:t>眼镜的核心搭配硬件，配合实现重力感应、推背感等身体力学体验</a:t>
            </a:r>
            <a:endParaRPr lang="en-US" altLang="zh-CN" dirty="0"/>
          </a:p>
          <a:p>
            <a:r>
              <a:rPr lang="en-US" altLang="zh-CN" dirty="0"/>
              <a:t>4D</a:t>
            </a:r>
            <a:r>
              <a:rPr lang="zh-CN" altLang="en-US" dirty="0"/>
              <a:t>座椅在未来推广中的终极场景是走入千千万万户普通家庭，放置于客厅、书房或者健身房等位置，在</a:t>
            </a:r>
            <a:r>
              <a:rPr lang="en-US" altLang="zh-CN" dirty="0"/>
              <a:t>VR</a:t>
            </a:r>
            <a:r>
              <a:rPr lang="zh-CN" altLang="en-US" dirty="0"/>
              <a:t>应用的同时应该带来附加价值，集多种功能与一体，比如按摩椅功能，放松、自在、免干扰、回归自我，让用户爱上这一舒适空间</a:t>
            </a:r>
            <a:endParaRPr lang="en-US" altLang="zh-CN" dirty="0"/>
          </a:p>
          <a:p>
            <a:r>
              <a:rPr lang="en-US" altLang="zh-CN" dirty="0"/>
              <a:t>4D</a:t>
            </a:r>
            <a:r>
              <a:rPr lang="zh-CN" altLang="en-US" dirty="0"/>
              <a:t>座椅售价应该在</a:t>
            </a:r>
            <a:r>
              <a:rPr lang="en-US" altLang="zh-CN" dirty="0"/>
              <a:t>10000-20000</a:t>
            </a:r>
            <a:r>
              <a:rPr lang="zh-CN" altLang="en-US" dirty="0"/>
              <a:t>之间，低于同规格按摩椅售价。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66211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247369" y="295879"/>
            <a:ext cx="11697263" cy="911879"/>
          </a:xfrm>
          <a:prstGeom prst="rect">
            <a:avLst/>
          </a:prstGeom>
          <a:solidFill>
            <a:srgbClr val="FBFBFB">
              <a:alpha val="9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188" tIns="91188" rIns="91188" bIns="911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49">
              <a:defRPr/>
            </a:pPr>
            <a:endParaRPr lang="en-US" sz="4400" b="1" kern="0" spc="-100" dirty="0">
              <a:solidFill>
                <a:srgbClr val="009E49"/>
              </a:solidFill>
              <a:latin typeface="Segoe UI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1551734" y="3683526"/>
            <a:ext cx="10392900" cy="421061"/>
            <a:chOff x="-1900613" y="2300675"/>
            <a:chExt cx="21091506" cy="349561"/>
          </a:xfrm>
          <a:solidFill>
            <a:srgbClr val="009E49">
              <a:lumMod val="50000"/>
              <a:alpha val="39000"/>
            </a:srgbClr>
          </a:solidFill>
        </p:grpSpPr>
        <p:sp>
          <p:nvSpPr>
            <p:cNvPr id="70" name="Pentagon 64"/>
            <p:cNvSpPr/>
            <p:nvPr/>
          </p:nvSpPr>
          <p:spPr bwMode="auto">
            <a:xfrm>
              <a:off x="-1900613" y="2301239"/>
              <a:ext cx="20429169" cy="348997"/>
            </a:xfrm>
            <a:prstGeom prst="homePlate">
              <a:avLst>
                <a:gd name="adj" fmla="val 37718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88952" tIns="44477" rIns="88952" bIns="44477" numCol="1" rtlCol="0" anchor="t" anchorCtr="0" compatLnSpc="1">
              <a:prstTxWarp prst="textNoShape">
                <a:avLst/>
              </a:prstTxWarp>
            </a:bodyPr>
            <a:lstStyle/>
            <a:p>
              <a:pPr defTabSz="910389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53" kern="0" dirty="0">
                <a:solidFill>
                  <a:prstClr val="black"/>
                </a:solidFill>
                <a:latin typeface="Calibri" panose="020F0502020204030204"/>
                <a:cs typeface="Arial" charset="0"/>
              </a:endParaRPr>
            </a:p>
          </p:txBody>
        </p:sp>
        <p:sp>
          <p:nvSpPr>
            <p:cNvPr id="71" name="Chevron 65"/>
            <p:cNvSpPr/>
            <p:nvPr/>
          </p:nvSpPr>
          <p:spPr bwMode="auto">
            <a:xfrm>
              <a:off x="18436252" y="2300675"/>
              <a:ext cx="436944" cy="347472"/>
            </a:xfrm>
            <a:prstGeom prst="chevron">
              <a:avLst>
                <a:gd name="adj" fmla="val 65934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88952" tIns="44477" rIns="88952" bIns="44477" numCol="1" rtlCol="0" anchor="t" anchorCtr="0" compatLnSpc="1">
              <a:prstTxWarp prst="textNoShape">
                <a:avLst/>
              </a:prstTxWarp>
            </a:bodyPr>
            <a:lstStyle/>
            <a:p>
              <a:pPr defTabSz="910389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53" kern="0" dirty="0">
                <a:solidFill>
                  <a:prstClr val="black"/>
                </a:solidFill>
                <a:latin typeface="Calibri" panose="020F0502020204030204"/>
                <a:cs typeface="Arial" charset="0"/>
              </a:endParaRPr>
            </a:p>
          </p:txBody>
        </p:sp>
        <p:sp>
          <p:nvSpPr>
            <p:cNvPr id="72" name="Chevron 66"/>
            <p:cNvSpPr/>
            <p:nvPr/>
          </p:nvSpPr>
          <p:spPr bwMode="auto">
            <a:xfrm>
              <a:off x="18811660" y="2300675"/>
              <a:ext cx="379233" cy="347472"/>
            </a:xfrm>
            <a:prstGeom prst="chevron">
              <a:avLst>
                <a:gd name="adj" fmla="val 65934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88952" tIns="44477" rIns="88952" bIns="44477" numCol="1" rtlCol="0" anchor="t" anchorCtr="0" compatLnSpc="1">
              <a:prstTxWarp prst="textNoShape">
                <a:avLst/>
              </a:prstTxWarp>
            </a:bodyPr>
            <a:lstStyle/>
            <a:p>
              <a:pPr defTabSz="910389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53" kern="0" dirty="0">
                <a:solidFill>
                  <a:prstClr val="black"/>
                </a:solidFill>
                <a:latin typeface="Calibri" panose="020F0502020204030204"/>
                <a:cs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161058" y="3280325"/>
            <a:ext cx="1390677" cy="1227464"/>
            <a:chOff x="55047" y="3210215"/>
            <a:chExt cx="1527104" cy="1233910"/>
          </a:xfrm>
        </p:grpSpPr>
        <p:sp>
          <p:nvSpPr>
            <p:cNvPr id="74" name="Rectangle 73"/>
            <p:cNvSpPr/>
            <p:nvPr/>
          </p:nvSpPr>
          <p:spPr bwMode="auto">
            <a:xfrm>
              <a:off x="55047" y="3210215"/>
              <a:ext cx="1527104" cy="1233910"/>
            </a:xfrm>
            <a:prstGeom prst="rect">
              <a:avLst/>
            </a:prstGeom>
            <a:solidFill>
              <a:srgbClr val="007233">
                <a:alpha val="81961"/>
              </a:srgbClr>
            </a:solidFill>
            <a:ln w="381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53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alibri" panose="020F0502020204030204"/>
              </a:endParaRPr>
            </a:p>
          </p:txBody>
        </p:sp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FFFFFF">
                  <a:lumMod val="95000"/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353" y="3615468"/>
              <a:ext cx="1130490" cy="423405"/>
            </a:xfrm>
            <a:prstGeom prst="rect">
              <a:avLst/>
            </a:prstGeom>
          </p:spPr>
        </p:pic>
      </p:grpSp>
      <p:sp>
        <p:nvSpPr>
          <p:cNvPr id="76" name="Rectangle 75"/>
          <p:cNvSpPr/>
          <p:nvPr/>
        </p:nvSpPr>
        <p:spPr>
          <a:xfrm>
            <a:off x="3932321" y="4841639"/>
            <a:ext cx="873192" cy="40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0389">
              <a:defRPr/>
            </a:pPr>
            <a:r>
              <a:rPr lang="en-US" sz="1995" b="1" kern="0" spc="299" dirty="0">
                <a:ln>
                  <a:solidFill>
                    <a:srgbClr val="DC3C00">
                      <a:alpha val="0"/>
                    </a:srgbClr>
                  </a:solidFill>
                </a:ln>
                <a:solidFill>
                  <a:srgbClr val="007233"/>
                </a:solidFill>
                <a:latin typeface="Calibri" panose="020F0502020204030204"/>
              </a:rPr>
              <a:t>2010</a:t>
            </a:r>
            <a:endParaRPr lang="en-US" sz="1795" b="1" kern="0" spc="299" dirty="0">
              <a:solidFill>
                <a:srgbClr val="007233"/>
              </a:solidFill>
              <a:latin typeface="Calibri" panose="020F0502020204030204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118474" y="4828633"/>
            <a:ext cx="873192" cy="40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0389">
              <a:defRPr/>
            </a:pPr>
            <a:r>
              <a:rPr lang="en-US" sz="1995" b="1" kern="0" spc="299" dirty="0">
                <a:ln>
                  <a:solidFill>
                    <a:srgbClr val="DC3C00">
                      <a:alpha val="0"/>
                    </a:srgbClr>
                  </a:solidFill>
                </a:ln>
                <a:solidFill>
                  <a:srgbClr val="007233"/>
                </a:solidFill>
                <a:latin typeface="Calibri" panose="020F0502020204030204"/>
              </a:rPr>
              <a:t>2013</a:t>
            </a:r>
            <a:endParaRPr lang="en-US" sz="1795" b="1" kern="0" spc="299" dirty="0">
              <a:solidFill>
                <a:srgbClr val="007233"/>
              </a:solidFill>
              <a:latin typeface="Calibri" panose="020F0502020204030204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2750124" y="4828633"/>
            <a:ext cx="873192" cy="40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0389">
              <a:defRPr/>
            </a:pPr>
            <a:r>
              <a:rPr lang="en-US" sz="1995" b="1" kern="0" spc="299" dirty="0">
                <a:ln>
                  <a:solidFill>
                    <a:srgbClr val="DC3C00">
                      <a:alpha val="0"/>
                    </a:srgbClr>
                  </a:solidFill>
                </a:ln>
                <a:solidFill>
                  <a:srgbClr val="007233"/>
                </a:solidFill>
                <a:latin typeface="Calibri" panose="020F0502020204030204"/>
              </a:rPr>
              <a:t>2007</a:t>
            </a:r>
            <a:endParaRPr lang="en-US" sz="1795" b="1" kern="0" spc="299" dirty="0">
              <a:solidFill>
                <a:srgbClr val="007233"/>
              </a:solidFill>
              <a:latin typeface="Calibri" panose="020F0502020204030204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740278" y="4828633"/>
            <a:ext cx="873192" cy="40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0389">
              <a:defRPr/>
            </a:pPr>
            <a:r>
              <a:rPr lang="en-US" sz="1995" b="1" kern="0" spc="299" dirty="0">
                <a:ln>
                  <a:solidFill>
                    <a:srgbClr val="DC3C00">
                      <a:alpha val="0"/>
                    </a:srgbClr>
                  </a:solidFill>
                </a:ln>
                <a:solidFill>
                  <a:srgbClr val="007233"/>
                </a:solidFill>
                <a:latin typeface="Calibri" panose="020F0502020204030204"/>
              </a:rPr>
              <a:t>2003</a:t>
            </a:r>
            <a:endParaRPr lang="en-US" sz="1795" b="1" kern="0" spc="299" dirty="0">
              <a:solidFill>
                <a:srgbClr val="007233"/>
              </a:solidFill>
              <a:latin typeface="Calibri" panose="020F0502020204030204"/>
            </a:endParaRPr>
          </a:p>
        </p:txBody>
      </p:sp>
      <p:sp>
        <p:nvSpPr>
          <p:cNvPr id="80" name="Title 1"/>
          <p:cNvSpPr txBox="1">
            <a:spLocks/>
          </p:cNvSpPr>
          <p:nvPr/>
        </p:nvSpPr>
        <p:spPr>
          <a:xfrm>
            <a:off x="7323705" y="1687468"/>
            <a:ext cx="2684071" cy="507700"/>
          </a:xfrm>
          <a:prstGeom prst="rect">
            <a:avLst/>
          </a:prstGeom>
        </p:spPr>
        <p:txBody>
          <a:bodyPr lIns="89384" tIns="44691" rIns="89384" bIns="44691" anchor="t"/>
          <a:lstStyle>
            <a:lvl1pPr algn="ctr" defTabSz="914400" rtl="0" eaLnBrk="1" latinLnBrk="0" hangingPunct="1">
              <a:lnSpc>
                <a:spcPts val="3800"/>
              </a:lnSpc>
              <a:spcBef>
                <a:spcPct val="0"/>
              </a:spcBef>
              <a:buNone/>
              <a:defRPr sz="2800" b="1" i="1" kern="1200" spc="300" baseline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</a:lstStyle>
          <a:p>
            <a:pPr defTabSz="911764">
              <a:lnSpc>
                <a:spcPts val="2195"/>
              </a:lnSpc>
              <a:defRPr/>
            </a:pPr>
            <a:r>
              <a:rPr lang="en-US" sz="1596" i="0" kern="900" spc="299" dirty="0">
                <a:solidFill>
                  <a:srgbClr val="007233"/>
                </a:solidFill>
                <a:latin typeface="Calibri" panose="020F0502020204030204"/>
              </a:rPr>
              <a:t>ACCELERATED VALUE DELIVERY</a:t>
            </a:r>
            <a:endParaRPr lang="en-US" sz="2793" i="0" kern="900" spc="299" dirty="0">
              <a:solidFill>
                <a:srgbClr val="007233"/>
              </a:solidFill>
              <a:latin typeface="Calibri" panose="020F0502020204030204"/>
            </a:endParaRPr>
          </a:p>
        </p:txBody>
      </p:sp>
      <p:sp>
        <p:nvSpPr>
          <p:cNvPr id="81" name="Title 1"/>
          <p:cNvSpPr txBox="1">
            <a:spLocks/>
          </p:cNvSpPr>
          <p:nvPr/>
        </p:nvSpPr>
        <p:spPr>
          <a:xfrm>
            <a:off x="1120184" y="5808721"/>
            <a:ext cx="6006380" cy="507700"/>
          </a:xfrm>
          <a:prstGeom prst="rect">
            <a:avLst/>
          </a:prstGeom>
        </p:spPr>
        <p:txBody>
          <a:bodyPr lIns="89384" tIns="44691" rIns="89384" bIns="44691" anchor="t"/>
          <a:lstStyle>
            <a:lvl1pPr algn="ctr" defTabSz="914400" rtl="0" eaLnBrk="1" latinLnBrk="0" hangingPunct="1">
              <a:lnSpc>
                <a:spcPts val="3800"/>
              </a:lnSpc>
              <a:spcBef>
                <a:spcPct val="0"/>
              </a:spcBef>
              <a:buNone/>
              <a:defRPr sz="2800" b="1" i="1" kern="1200" spc="300" baseline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</a:lstStyle>
          <a:p>
            <a:pPr defTabSz="911764">
              <a:lnSpc>
                <a:spcPts val="2195"/>
              </a:lnSpc>
              <a:defRPr/>
            </a:pPr>
            <a:r>
              <a:rPr lang="en-US" sz="1596" i="0" kern="900" spc="299" dirty="0">
                <a:solidFill>
                  <a:srgbClr val="007233"/>
                </a:solidFill>
                <a:latin typeface="Calibri" panose="020F0502020204030204"/>
              </a:rPr>
              <a:t>SERVER RELEASES</a:t>
            </a:r>
          </a:p>
          <a:p>
            <a:pPr defTabSz="911764">
              <a:lnSpc>
                <a:spcPts val="2195"/>
              </a:lnSpc>
              <a:defRPr/>
            </a:pPr>
            <a:r>
              <a:rPr lang="en-US" sz="1596" i="0" kern="900" spc="299" dirty="0">
                <a:solidFill>
                  <a:srgbClr val="007233"/>
                </a:solidFill>
                <a:latin typeface="Calibri" panose="020F0502020204030204"/>
              </a:rPr>
              <a:t>EVERY 3 YEARS</a:t>
            </a:r>
            <a:endParaRPr lang="en-US" sz="2793" i="0" kern="900" spc="299" dirty="0">
              <a:solidFill>
                <a:srgbClr val="007233"/>
              </a:solidFill>
              <a:latin typeface="Calibri" panose="020F0502020204030204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2704492" y="5549267"/>
            <a:ext cx="2776444" cy="255493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150" dirty="0">
                <a:solidFill>
                  <a:srgbClr val="FFB900">
                    <a:lumMod val="50000"/>
                  </a:srgbClr>
                </a:solidFill>
                <a:latin typeface="Calibri" panose="020F0502020204030204"/>
              </a:rPr>
              <a:t>TRADITIONAL DEVELOPMENT CYCLE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815900" y="1413581"/>
            <a:ext cx="2430550" cy="255493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150" dirty="0">
                <a:solidFill>
                  <a:srgbClr val="FFB900">
                    <a:lumMod val="50000"/>
                  </a:srgbClr>
                </a:solidFill>
                <a:latin typeface="Calibri" panose="020F0502020204030204"/>
              </a:rPr>
              <a:t>INNOVATION IN THE CLOUD</a:t>
            </a:r>
          </a:p>
        </p:txBody>
      </p:sp>
      <p:grpSp>
        <p:nvGrpSpPr>
          <p:cNvPr id="84" name="Group 83"/>
          <p:cNvGrpSpPr/>
          <p:nvPr/>
        </p:nvGrpSpPr>
        <p:grpSpPr>
          <a:xfrm>
            <a:off x="1880514" y="3597695"/>
            <a:ext cx="592722" cy="592722"/>
            <a:chOff x="2379690" y="1916198"/>
            <a:chExt cx="594360" cy="594360"/>
          </a:xfrm>
        </p:grpSpPr>
        <p:sp>
          <p:nvSpPr>
            <p:cNvPr id="85" name="Oval 84"/>
            <p:cNvSpPr/>
            <p:nvPr/>
          </p:nvSpPr>
          <p:spPr bwMode="auto">
            <a:xfrm>
              <a:off x="2379690" y="1916198"/>
              <a:ext cx="594360" cy="594360"/>
            </a:xfrm>
            <a:prstGeom prst="ellipse">
              <a:avLst/>
            </a:prstGeom>
            <a:solidFill>
              <a:srgbClr val="FFFFFF">
                <a:alpha val="81961"/>
              </a:srgbClr>
            </a:solidFill>
            <a:ln w="28575" cap="flat" cmpd="sng" algn="ctr">
              <a:solidFill>
                <a:srgbClr val="007233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pic>
          <p:nvPicPr>
            <p:cNvPr id="86" name="Picture 85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srgbClr val="797A7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425575" y="1930856"/>
              <a:ext cx="488342" cy="559197"/>
            </a:xfrm>
            <a:prstGeom prst="rect">
              <a:avLst/>
            </a:prstGeom>
          </p:spPr>
        </p:pic>
      </p:grpSp>
      <p:grpSp>
        <p:nvGrpSpPr>
          <p:cNvPr id="87" name="Group 86"/>
          <p:cNvGrpSpPr/>
          <p:nvPr/>
        </p:nvGrpSpPr>
        <p:grpSpPr>
          <a:xfrm>
            <a:off x="2901577" y="3597695"/>
            <a:ext cx="592722" cy="592722"/>
            <a:chOff x="3685765" y="1916198"/>
            <a:chExt cx="594360" cy="594360"/>
          </a:xfrm>
        </p:grpSpPr>
        <p:sp>
          <p:nvSpPr>
            <p:cNvPr id="88" name="Oval 87"/>
            <p:cNvSpPr/>
            <p:nvPr/>
          </p:nvSpPr>
          <p:spPr bwMode="auto">
            <a:xfrm>
              <a:off x="3685765" y="1916198"/>
              <a:ext cx="594360" cy="594360"/>
            </a:xfrm>
            <a:prstGeom prst="ellipse">
              <a:avLst/>
            </a:prstGeom>
            <a:solidFill>
              <a:srgbClr val="FFFFFF">
                <a:alpha val="81961"/>
              </a:srgbClr>
            </a:solidFill>
            <a:ln w="28575" cap="flat" cmpd="sng" algn="ctr">
              <a:solidFill>
                <a:srgbClr val="007233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pic>
          <p:nvPicPr>
            <p:cNvPr id="89" name="Picture 48" descr="C:\Users\sakuu\Documents\Ballmer MGX 2011\Tile Icons\Calendar Engineering.png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50505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black">
            <a:xfrm>
              <a:off x="3833931" y="2044508"/>
              <a:ext cx="314120" cy="3317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0" name="Group 89"/>
          <p:cNvGrpSpPr/>
          <p:nvPr/>
        </p:nvGrpSpPr>
        <p:grpSpPr>
          <a:xfrm>
            <a:off x="4109715" y="3597695"/>
            <a:ext cx="592722" cy="592722"/>
            <a:chOff x="5006532" y="1916198"/>
            <a:chExt cx="594360" cy="594360"/>
          </a:xfrm>
        </p:grpSpPr>
        <p:sp>
          <p:nvSpPr>
            <p:cNvPr id="91" name="Oval 90"/>
            <p:cNvSpPr/>
            <p:nvPr/>
          </p:nvSpPr>
          <p:spPr bwMode="auto">
            <a:xfrm>
              <a:off x="5006532" y="1916198"/>
              <a:ext cx="594360" cy="594360"/>
            </a:xfrm>
            <a:prstGeom prst="ellipse">
              <a:avLst/>
            </a:prstGeom>
            <a:solidFill>
              <a:srgbClr val="FFFFFF">
                <a:alpha val="81961"/>
              </a:srgbClr>
            </a:solidFill>
            <a:ln w="28575" cap="flat" cmpd="sng" algn="ctr">
              <a:solidFill>
                <a:srgbClr val="007233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92" name="Freeform 87"/>
            <p:cNvSpPr>
              <a:spLocks noEditPoints="1"/>
            </p:cNvSpPr>
            <p:nvPr/>
          </p:nvSpPr>
          <p:spPr bwMode="black">
            <a:xfrm>
              <a:off x="5130381" y="2038444"/>
              <a:ext cx="355462" cy="355370"/>
            </a:xfrm>
            <a:custGeom>
              <a:avLst/>
              <a:gdLst>
                <a:gd name="T0" fmla="*/ 432 w 442"/>
                <a:gd name="T1" fmla="*/ 203 h 442"/>
                <a:gd name="T2" fmla="*/ 239 w 442"/>
                <a:gd name="T3" fmla="*/ 10 h 442"/>
                <a:gd name="T4" fmla="*/ 203 w 442"/>
                <a:gd name="T5" fmla="*/ 10 h 442"/>
                <a:gd name="T6" fmla="*/ 10 w 442"/>
                <a:gd name="T7" fmla="*/ 203 h 442"/>
                <a:gd name="T8" fmla="*/ 10 w 442"/>
                <a:gd name="T9" fmla="*/ 239 h 442"/>
                <a:gd name="T10" fmla="*/ 203 w 442"/>
                <a:gd name="T11" fmla="*/ 432 h 442"/>
                <a:gd name="T12" fmla="*/ 239 w 442"/>
                <a:gd name="T13" fmla="*/ 432 h 442"/>
                <a:gd name="T14" fmla="*/ 432 w 442"/>
                <a:gd name="T15" fmla="*/ 239 h 442"/>
                <a:gd name="T16" fmla="*/ 432 w 442"/>
                <a:gd name="T17" fmla="*/ 203 h 442"/>
                <a:gd name="T18" fmla="*/ 292 w 442"/>
                <a:gd name="T19" fmla="*/ 331 h 442"/>
                <a:gd name="T20" fmla="*/ 270 w 442"/>
                <a:gd name="T21" fmla="*/ 310 h 442"/>
                <a:gd name="T22" fmla="*/ 245 w 442"/>
                <a:gd name="T23" fmla="*/ 273 h 442"/>
                <a:gd name="T24" fmla="*/ 245 w 442"/>
                <a:gd name="T25" fmla="*/ 352 h 442"/>
                <a:gd name="T26" fmla="*/ 189 w 442"/>
                <a:gd name="T27" fmla="*/ 352 h 442"/>
                <a:gd name="T28" fmla="*/ 189 w 442"/>
                <a:gd name="T29" fmla="*/ 157 h 442"/>
                <a:gd name="T30" fmla="*/ 154 w 442"/>
                <a:gd name="T31" fmla="*/ 157 h 442"/>
                <a:gd name="T32" fmla="*/ 154 w 442"/>
                <a:gd name="T33" fmla="*/ 157 h 442"/>
                <a:gd name="T34" fmla="*/ 146 w 442"/>
                <a:gd name="T35" fmla="*/ 150 h 442"/>
                <a:gd name="T36" fmla="*/ 147 w 442"/>
                <a:gd name="T37" fmla="*/ 146 h 442"/>
                <a:gd name="T38" fmla="*/ 215 w 442"/>
                <a:gd name="T39" fmla="*/ 54 h 442"/>
                <a:gd name="T40" fmla="*/ 286 w 442"/>
                <a:gd name="T41" fmla="*/ 145 h 442"/>
                <a:gd name="T42" fmla="*/ 286 w 442"/>
                <a:gd name="T43" fmla="*/ 145 h 442"/>
                <a:gd name="T44" fmla="*/ 288 w 442"/>
                <a:gd name="T45" fmla="*/ 150 h 442"/>
                <a:gd name="T46" fmla="*/ 280 w 442"/>
                <a:gd name="T47" fmla="*/ 157 h 442"/>
                <a:gd name="T48" fmla="*/ 280 w 442"/>
                <a:gd name="T49" fmla="*/ 157 h 442"/>
                <a:gd name="T50" fmla="*/ 245 w 442"/>
                <a:gd name="T51" fmla="*/ 157 h 442"/>
                <a:gd name="T52" fmla="*/ 245 w 442"/>
                <a:gd name="T53" fmla="*/ 165 h 442"/>
                <a:gd name="T54" fmla="*/ 246 w 442"/>
                <a:gd name="T55" fmla="*/ 170 h 442"/>
                <a:gd name="T56" fmla="*/ 257 w 442"/>
                <a:gd name="T57" fmla="*/ 204 h 442"/>
                <a:gd name="T58" fmla="*/ 300 w 442"/>
                <a:gd name="T59" fmla="*/ 285 h 442"/>
                <a:gd name="T60" fmla="*/ 320 w 442"/>
                <a:gd name="T61" fmla="*/ 303 h 442"/>
                <a:gd name="T62" fmla="*/ 292 w 442"/>
                <a:gd name="T63" fmla="*/ 331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2" h="442">
                  <a:moveTo>
                    <a:pt x="432" y="203"/>
                  </a:moveTo>
                  <a:cubicBezTo>
                    <a:pt x="239" y="10"/>
                    <a:pt x="239" y="10"/>
                    <a:pt x="239" y="10"/>
                  </a:cubicBezTo>
                  <a:cubicBezTo>
                    <a:pt x="229" y="0"/>
                    <a:pt x="213" y="0"/>
                    <a:pt x="203" y="10"/>
                  </a:cubicBezTo>
                  <a:cubicBezTo>
                    <a:pt x="10" y="203"/>
                    <a:pt x="10" y="203"/>
                    <a:pt x="10" y="203"/>
                  </a:cubicBezTo>
                  <a:cubicBezTo>
                    <a:pt x="0" y="213"/>
                    <a:pt x="0" y="229"/>
                    <a:pt x="10" y="239"/>
                  </a:cubicBezTo>
                  <a:cubicBezTo>
                    <a:pt x="203" y="432"/>
                    <a:pt x="203" y="432"/>
                    <a:pt x="203" y="432"/>
                  </a:cubicBezTo>
                  <a:cubicBezTo>
                    <a:pt x="213" y="442"/>
                    <a:pt x="229" y="442"/>
                    <a:pt x="239" y="432"/>
                  </a:cubicBezTo>
                  <a:cubicBezTo>
                    <a:pt x="432" y="239"/>
                    <a:pt x="432" y="239"/>
                    <a:pt x="432" y="239"/>
                  </a:cubicBezTo>
                  <a:cubicBezTo>
                    <a:pt x="442" y="229"/>
                    <a:pt x="442" y="213"/>
                    <a:pt x="432" y="203"/>
                  </a:cubicBezTo>
                  <a:close/>
                  <a:moveTo>
                    <a:pt x="292" y="331"/>
                  </a:moveTo>
                  <a:cubicBezTo>
                    <a:pt x="284" y="325"/>
                    <a:pt x="277" y="318"/>
                    <a:pt x="270" y="310"/>
                  </a:cubicBezTo>
                  <a:cubicBezTo>
                    <a:pt x="260" y="299"/>
                    <a:pt x="252" y="286"/>
                    <a:pt x="245" y="273"/>
                  </a:cubicBezTo>
                  <a:cubicBezTo>
                    <a:pt x="245" y="352"/>
                    <a:pt x="245" y="352"/>
                    <a:pt x="245" y="352"/>
                  </a:cubicBezTo>
                  <a:cubicBezTo>
                    <a:pt x="189" y="352"/>
                    <a:pt x="189" y="352"/>
                    <a:pt x="189" y="352"/>
                  </a:cubicBezTo>
                  <a:cubicBezTo>
                    <a:pt x="189" y="157"/>
                    <a:pt x="189" y="157"/>
                    <a:pt x="189" y="157"/>
                  </a:cubicBezTo>
                  <a:cubicBezTo>
                    <a:pt x="154" y="157"/>
                    <a:pt x="154" y="157"/>
                    <a:pt x="154" y="157"/>
                  </a:cubicBezTo>
                  <a:cubicBezTo>
                    <a:pt x="154" y="157"/>
                    <a:pt x="154" y="157"/>
                    <a:pt x="154" y="157"/>
                  </a:cubicBezTo>
                  <a:cubicBezTo>
                    <a:pt x="150" y="157"/>
                    <a:pt x="146" y="154"/>
                    <a:pt x="146" y="150"/>
                  </a:cubicBezTo>
                  <a:cubicBezTo>
                    <a:pt x="146" y="148"/>
                    <a:pt x="147" y="147"/>
                    <a:pt x="147" y="146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86" y="145"/>
                    <a:pt x="286" y="145"/>
                    <a:pt x="286" y="145"/>
                  </a:cubicBezTo>
                  <a:cubicBezTo>
                    <a:pt x="286" y="145"/>
                    <a:pt x="286" y="145"/>
                    <a:pt x="286" y="145"/>
                  </a:cubicBezTo>
                  <a:cubicBezTo>
                    <a:pt x="287" y="146"/>
                    <a:pt x="288" y="148"/>
                    <a:pt x="288" y="150"/>
                  </a:cubicBezTo>
                  <a:cubicBezTo>
                    <a:pt x="288" y="154"/>
                    <a:pt x="284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45" y="157"/>
                    <a:pt x="245" y="157"/>
                    <a:pt x="245" y="157"/>
                  </a:cubicBezTo>
                  <a:cubicBezTo>
                    <a:pt x="245" y="165"/>
                    <a:pt x="245" y="165"/>
                    <a:pt x="245" y="165"/>
                  </a:cubicBezTo>
                  <a:cubicBezTo>
                    <a:pt x="245" y="166"/>
                    <a:pt x="246" y="168"/>
                    <a:pt x="246" y="170"/>
                  </a:cubicBezTo>
                  <a:cubicBezTo>
                    <a:pt x="249" y="179"/>
                    <a:pt x="252" y="191"/>
                    <a:pt x="257" y="204"/>
                  </a:cubicBezTo>
                  <a:cubicBezTo>
                    <a:pt x="266" y="230"/>
                    <a:pt x="281" y="263"/>
                    <a:pt x="300" y="285"/>
                  </a:cubicBezTo>
                  <a:cubicBezTo>
                    <a:pt x="307" y="292"/>
                    <a:pt x="313" y="298"/>
                    <a:pt x="320" y="303"/>
                  </a:cubicBezTo>
                  <a:lnTo>
                    <a:pt x="292" y="331"/>
                  </a:lnTo>
                  <a:close/>
                </a:path>
              </a:pathLst>
            </a:custGeom>
            <a:solidFill>
              <a:srgbClr val="909090"/>
            </a:solidFill>
            <a:ln>
              <a:noFill/>
            </a:ln>
            <a:extLst/>
          </p:spPr>
          <p:txBody>
            <a:bodyPr vert="horz" wrap="square" lIns="90738" tIns="45367" rIns="90738" bIns="45367" numCol="1" anchor="t" anchorCtr="0" compatLnSpc="1">
              <a:prstTxWarp prst="textNoShape">
                <a:avLst/>
              </a:prstTxWarp>
            </a:bodyPr>
            <a:lstStyle/>
            <a:p>
              <a:pPr defTabSz="910389">
                <a:defRPr/>
              </a:pPr>
              <a:endParaRPr lang="en-US" sz="1588" kern="0" dirty="0">
                <a:solidFill>
                  <a:srgbClr val="282828"/>
                </a:solidFill>
                <a:latin typeface="Calibri" panose="020F0502020204030204"/>
              </a:endParaRP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5165674" y="3597695"/>
            <a:ext cx="592722" cy="592722"/>
            <a:chOff x="6297915" y="1916198"/>
            <a:chExt cx="594360" cy="594360"/>
          </a:xfrm>
        </p:grpSpPr>
        <p:sp>
          <p:nvSpPr>
            <p:cNvPr id="94" name="Oval 93"/>
            <p:cNvSpPr/>
            <p:nvPr/>
          </p:nvSpPr>
          <p:spPr bwMode="auto">
            <a:xfrm>
              <a:off x="6297915" y="1916198"/>
              <a:ext cx="594360" cy="594360"/>
            </a:xfrm>
            <a:prstGeom prst="ellipse">
              <a:avLst/>
            </a:prstGeom>
            <a:solidFill>
              <a:srgbClr val="FFFFFF">
                <a:alpha val="81961"/>
              </a:srgbClr>
            </a:solidFill>
            <a:ln w="28575" cap="flat" cmpd="sng" algn="ctr">
              <a:solidFill>
                <a:srgbClr val="007233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pic>
          <p:nvPicPr>
            <p:cNvPr id="95" name="Picture 6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385845" y="2075543"/>
              <a:ext cx="436123" cy="243773"/>
            </a:xfrm>
            <a:prstGeom prst="rect">
              <a:avLst/>
            </a:prstGeom>
            <a:noFill/>
            <a:ln>
              <a:noFill/>
            </a:ln>
            <a:extLst/>
          </p:spPr>
        </p:pic>
      </p:grpSp>
      <p:grpSp>
        <p:nvGrpSpPr>
          <p:cNvPr id="96" name="Group 95"/>
          <p:cNvGrpSpPr/>
          <p:nvPr/>
        </p:nvGrpSpPr>
        <p:grpSpPr>
          <a:xfrm>
            <a:off x="6221978" y="3518124"/>
            <a:ext cx="314377" cy="314377"/>
            <a:chOff x="7275143" y="3218528"/>
            <a:chExt cx="315247" cy="315247"/>
          </a:xfrm>
        </p:grpSpPr>
        <p:sp>
          <p:nvSpPr>
            <p:cNvPr id="97" name="Oval 96"/>
            <p:cNvSpPr/>
            <p:nvPr/>
          </p:nvSpPr>
          <p:spPr bwMode="auto">
            <a:xfrm>
              <a:off x="7275143" y="3218528"/>
              <a:ext cx="315247" cy="315247"/>
            </a:xfrm>
            <a:prstGeom prst="ellipse">
              <a:avLst/>
            </a:prstGeom>
            <a:solidFill>
              <a:srgbClr val="007233">
                <a:alpha val="81961"/>
              </a:srgbClr>
            </a:solidFill>
            <a:ln w="2857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98" name="Freeform 93"/>
            <p:cNvSpPr>
              <a:spLocks noChangeAspect="1" noEditPoints="1"/>
            </p:cNvSpPr>
            <p:nvPr/>
          </p:nvSpPr>
          <p:spPr bwMode="black">
            <a:xfrm>
              <a:off x="7331939" y="3314161"/>
              <a:ext cx="203550" cy="126630"/>
            </a:xfrm>
            <a:custGeom>
              <a:avLst/>
              <a:gdLst>
                <a:gd name="T0" fmla="*/ 997 w 1058"/>
                <a:gd name="T1" fmla="*/ 289 h 657"/>
                <a:gd name="T2" fmla="*/ 903 w 1058"/>
                <a:gd name="T3" fmla="*/ 232 h 657"/>
                <a:gd name="T4" fmla="*/ 903 w 1058"/>
                <a:gd name="T5" fmla="*/ 216 h 657"/>
                <a:gd name="T6" fmla="*/ 843 w 1058"/>
                <a:gd name="T7" fmla="*/ 65 h 657"/>
                <a:gd name="T8" fmla="*/ 693 w 1058"/>
                <a:gd name="T9" fmla="*/ 0 h 657"/>
                <a:gd name="T10" fmla="*/ 508 w 1058"/>
                <a:gd name="T11" fmla="*/ 105 h 657"/>
                <a:gd name="T12" fmla="*/ 425 w 1058"/>
                <a:gd name="T13" fmla="*/ 89 h 657"/>
                <a:gd name="T14" fmla="*/ 276 w 1058"/>
                <a:gd name="T15" fmla="*/ 147 h 657"/>
                <a:gd name="T16" fmla="*/ 224 w 1058"/>
                <a:gd name="T17" fmla="*/ 224 h 657"/>
                <a:gd name="T18" fmla="*/ 215 w 1058"/>
                <a:gd name="T19" fmla="*/ 224 h 657"/>
                <a:gd name="T20" fmla="*/ 64 w 1058"/>
                <a:gd name="T21" fmla="*/ 288 h 657"/>
                <a:gd name="T22" fmla="*/ 0 w 1058"/>
                <a:gd name="T23" fmla="*/ 440 h 657"/>
                <a:gd name="T24" fmla="*/ 64 w 1058"/>
                <a:gd name="T25" fmla="*/ 592 h 657"/>
                <a:gd name="T26" fmla="*/ 215 w 1058"/>
                <a:gd name="T27" fmla="*/ 657 h 657"/>
                <a:gd name="T28" fmla="*/ 843 w 1058"/>
                <a:gd name="T29" fmla="*/ 657 h 657"/>
                <a:gd name="T30" fmla="*/ 997 w 1058"/>
                <a:gd name="T31" fmla="*/ 592 h 657"/>
                <a:gd name="T32" fmla="*/ 1058 w 1058"/>
                <a:gd name="T33" fmla="*/ 440 h 657"/>
                <a:gd name="T34" fmla="*/ 997 w 1058"/>
                <a:gd name="T35" fmla="*/ 289 h 657"/>
                <a:gd name="T36" fmla="*/ 843 w 1058"/>
                <a:gd name="T37" fmla="*/ 597 h 657"/>
                <a:gd name="T38" fmla="*/ 692 w 1058"/>
                <a:gd name="T39" fmla="*/ 597 h 657"/>
                <a:gd name="T40" fmla="*/ 692 w 1058"/>
                <a:gd name="T41" fmla="*/ 437 h 657"/>
                <a:gd name="T42" fmla="*/ 777 w 1058"/>
                <a:gd name="T43" fmla="*/ 437 h 657"/>
                <a:gd name="T44" fmla="*/ 607 w 1058"/>
                <a:gd name="T45" fmla="*/ 220 h 657"/>
                <a:gd name="T46" fmla="*/ 438 w 1058"/>
                <a:gd name="T47" fmla="*/ 437 h 657"/>
                <a:gd name="T48" fmla="*/ 523 w 1058"/>
                <a:gd name="T49" fmla="*/ 437 h 657"/>
                <a:gd name="T50" fmla="*/ 523 w 1058"/>
                <a:gd name="T51" fmla="*/ 597 h 657"/>
                <a:gd name="T52" fmla="*/ 215 w 1058"/>
                <a:gd name="T53" fmla="*/ 597 h 657"/>
                <a:gd name="T54" fmla="*/ 60 w 1058"/>
                <a:gd name="T55" fmla="*/ 440 h 657"/>
                <a:gd name="T56" fmla="*/ 215 w 1058"/>
                <a:gd name="T57" fmla="*/ 284 h 657"/>
                <a:gd name="T58" fmla="*/ 270 w 1058"/>
                <a:gd name="T59" fmla="*/ 297 h 657"/>
                <a:gd name="T60" fmla="*/ 425 w 1058"/>
                <a:gd name="T61" fmla="*/ 149 h 657"/>
                <a:gd name="T62" fmla="*/ 538 w 1058"/>
                <a:gd name="T63" fmla="*/ 199 h 657"/>
                <a:gd name="T64" fmla="*/ 693 w 1058"/>
                <a:gd name="T65" fmla="*/ 60 h 657"/>
                <a:gd name="T66" fmla="*/ 843 w 1058"/>
                <a:gd name="T67" fmla="*/ 216 h 657"/>
                <a:gd name="T68" fmla="*/ 831 w 1058"/>
                <a:gd name="T69" fmla="*/ 288 h 657"/>
                <a:gd name="T70" fmla="*/ 843 w 1058"/>
                <a:gd name="T71" fmla="*/ 284 h 657"/>
                <a:gd name="T72" fmla="*/ 998 w 1058"/>
                <a:gd name="T73" fmla="*/ 440 h 657"/>
                <a:gd name="T74" fmla="*/ 843 w 1058"/>
                <a:gd name="T75" fmla="*/ 597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58" h="657">
                  <a:moveTo>
                    <a:pt x="997" y="289"/>
                  </a:moveTo>
                  <a:cubicBezTo>
                    <a:pt x="970" y="261"/>
                    <a:pt x="938" y="242"/>
                    <a:pt x="903" y="232"/>
                  </a:cubicBezTo>
                  <a:cubicBezTo>
                    <a:pt x="903" y="227"/>
                    <a:pt x="903" y="222"/>
                    <a:pt x="903" y="216"/>
                  </a:cubicBezTo>
                  <a:cubicBezTo>
                    <a:pt x="903" y="160"/>
                    <a:pt x="882" y="106"/>
                    <a:pt x="843" y="65"/>
                  </a:cubicBezTo>
                  <a:cubicBezTo>
                    <a:pt x="803" y="23"/>
                    <a:pt x="749" y="0"/>
                    <a:pt x="693" y="0"/>
                  </a:cubicBezTo>
                  <a:cubicBezTo>
                    <a:pt x="616" y="0"/>
                    <a:pt x="547" y="42"/>
                    <a:pt x="508" y="105"/>
                  </a:cubicBezTo>
                  <a:cubicBezTo>
                    <a:pt x="483" y="94"/>
                    <a:pt x="454" y="89"/>
                    <a:pt x="425" y="89"/>
                  </a:cubicBezTo>
                  <a:cubicBezTo>
                    <a:pt x="368" y="89"/>
                    <a:pt x="316" y="110"/>
                    <a:pt x="276" y="147"/>
                  </a:cubicBezTo>
                  <a:cubicBezTo>
                    <a:pt x="253" y="169"/>
                    <a:pt x="236" y="195"/>
                    <a:pt x="224" y="224"/>
                  </a:cubicBezTo>
                  <a:cubicBezTo>
                    <a:pt x="221" y="224"/>
                    <a:pt x="218" y="224"/>
                    <a:pt x="215" y="224"/>
                  </a:cubicBezTo>
                  <a:cubicBezTo>
                    <a:pt x="159" y="224"/>
                    <a:pt x="105" y="247"/>
                    <a:pt x="64" y="288"/>
                  </a:cubicBezTo>
                  <a:cubicBezTo>
                    <a:pt x="23" y="329"/>
                    <a:pt x="0" y="383"/>
                    <a:pt x="0" y="440"/>
                  </a:cubicBezTo>
                  <a:cubicBezTo>
                    <a:pt x="0" y="497"/>
                    <a:pt x="23" y="551"/>
                    <a:pt x="64" y="592"/>
                  </a:cubicBezTo>
                  <a:cubicBezTo>
                    <a:pt x="105" y="634"/>
                    <a:pt x="159" y="657"/>
                    <a:pt x="215" y="657"/>
                  </a:cubicBezTo>
                  <a:cubicBezTo>
                    <a:pt x="843" y="657"/>
                    <a:pt x="843" y="657"/>
                    <a:pt x="843" y="657"/>
                  </a:cubicBezTo>
                  <a:cubicBezTo>
                    <a:pt x="902" y="657"/>
                    <a:pt x="956" y="634"/>
                    <a:pt x="997" y="592"/>
                  </a:cubicBezTo>
                  <a:cubicBezTo>
                    <a:pt x="1036" y="551"/>
                    <a:pt x="1058" y="497"/>
                    <a:pt x="1058" y="440"/>
                  </a:cubicBezTo>
                  <a:cubicBezTo>
                    <a:pt x="1058" y="383"/>
                    <a:pt x="1036" y="329"/>
                    <a:pt x="997" y="289"/>
                  </a:cubicBezTo>
                  <a:close/>
                  <a:moveTo>
                    <a:pt x="843" y="597"/>
                  </a:moveTo>
                  <a:cubicBezTo>
                    <a:pt x="843" y="597"/>
                    <a:pt x="843" y="597"/>
                    <a:pt x="692" y="597"/>
                  </a:cubicBezTo>
                  <a:cubicBezTo>
                    <a:pt x="692" y="437"/>
                    <a:pt x="692" y="437"/>
                    <a:pt x="692" y="437"/>
                  </a:cubicBezTo>
                  <a:cubicBezTo>
                    <a:pt x="777" y="437"/>
                    <a:pt x="777" y="437"/>
                    <a:pt x="777" y="437"/>
                  </a:cubicBezTo>
                  <a:cubicBezTo>
                    <a:pt x="607" y="220"/>
                    <a:pt x="607" y="220"/>
                    <a:pt x="607" y="220"/>
                  </a:cubicBezTo>
                  <a:cubicBezTo>
                    <a:pt x="438" y="437"/>
                    <a:pt x="438" y="437"/>
                    <a:pt x="438" y="437"/>
                  </a:cubicBezTo>
                  <a:cubicBezTo>
                    <a:pt x="523" y="437"/>
                    <a:pt x="523" y="437"/>
                    <a:pt x="523" y="437"/>
                  </a:cubicBezTo>
                  <a:cubicBezTo>
                    <a:pt x="523" y="597"/>
                    <a:pt x="523" y="597"/>
                    <a:pt x="523" y="597"/>
                  </a:cubicBezTo>
                  <a:cubicBezTo>
                    <a:pt x="442" y="597"/>
                    <a:pt x="341" y="597"/>
                    <a:pt x="215" y="597"/>
                  </a:cubicBezTo>
                  <a:cubicBezTo>
                    <a:pt x="131" y="597"/>
                    <a:pt x="60" y="525"/>
                    <a:pt x="60" y="440"/>
                  </a:cubicBezTo>
                  <a:cubicBezTo>
                    <a:pt x="60" y="356"/>
                    <a:pt x="131" y="284"/>
                    <a:pt x="215" y="284"/>
                  </a:cubicBezTo>
                  <a:cubicBezTo>
                    <a:pt x="236" y="284"/>
                    <a:pt x="253" y="288"/>
                    <a:pt x="270" y="297"/>
                  </a:cubicBezTo>
                  <a:cubicBezTo>
                    <a:pt x="274" y="212"/>
                    <a:pt x="341" y="149"/>
                    <a:pt x="425" y="149"/>
                  </a:cubicBezTo>
                  <a:cubicBezTo>
                    <a:pt x="471" y="149"/>
                    <a:pt x="508" y="166"/>
                    <a:pt x="538" y="199"/>
                  </a:cubicBezTo>
                  <a:cubicBezTo>
                    <a:pt x="546" y="123"/>
                    <a:pt x="613" y="60"/>
                    <a:pt x="693" y="60"/>
                  </a:cubicBezTo>
                  <a:cubicBezTo>
                    <a:pt x="776" y="60"/>
                    <a:pt x="843" y="132"/>
                    <a:pt x="843" y="216"/>
                  </a:cubicBezTo>
                  <a:cubicBezTo>
                    <a:pt x="843" y="242"/>
                    <a:pt x="839" y="267"/>
                    <a:pt x="831" y="288"/>
                  </a:cubicBezTo>
                  <a:cubicBezTo>
                    <a:pt x="835" y="284"/>
                    <a:pt x="839" y="284"/>
                    <a:pt x="843" y="284"/>
                  </a:cubicBezTo>
                  <a:cubicBezTo>
                    <a:pt x="931" y="284"/>
                    <a:pt x="998" y="356"/>
                    <a:pt x="998" y="440"/>
                  </a:cubicBezTo>
                  <a:cubicBezTo>
                    <a:pt x="998" y="525"/>
                    <a:pt x="931" y="597"/>
                    <a:pt x="843" y="597"/>
                  </a:cubicBez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>
              <a:noFill/>
            </a:ln>
          </p:spPr>
          <p:txBody>
            <a:bodyPr vert="horz" wrap="square" lIns="35490" tIns="17744" rIns="35490" bIns="1774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361954">
                <a:defRPr/>
              </a:pPr>
              <a:endParaRPr lang="en-US" sz="698" dirty="0">
                <a:solidFill>
                  <a:srgbClr val="505050"/>
                </a:solidFill>
                <a:latin typeface="Calibri" panose="020F0502020204030204"/>
              </a:endParaRPr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6716915" y="3957072"/>
            <a:ext cx="319156" cy="319156"/>
            <a:chOff x="7569343" y="3480800"/>
            <a:chExt cx="320040" cy="320040"/>
          </a:xfrm>
        </p:grpSpPr>
        <p:sp>
          <p:nvSpPr>
            <p:cNvPr id="100" name="Oval 99"/>
            <p:cNvSpPr/>
            <p:nvPr/>
          </p:nvSpPr>
          <p:spPr bwMode="auto">
            <a:xfrm>
              <a:off x="7569343" y="3480800"/>
              <a:ext cx="320040" cy="320040"/>
            </a:xfrm>
            <a:prstGeom prst="ellipse">
              <a:avLst/>
            </a:prstGeom>
            <a:solidFill>
              <a:srgbClr val="007233">
                <a:alpha val="81961"/>
              </a:srgbClr>
            </a:solidFill>
            <a:ln w="2857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101" name="Rounded Rectangle 6"/>
            <p:cNvSpPr/>
            <p:nvPr/>
          </p:nvSpPr>
          <p:spPr bwMode="black">
            <a:xfrm>
              <a:off x="7660309" y="3542926"/>
              <a:ext cx="138108" cy="195790"/>
            </a:xfrm>
            <a:custGeom>
              <a:avLst/>
              <a:gdLst/>
              <a:ahLst/>
              <a:cxnLst/>
              <a:rect l="l" t="t" r="r" b="b"/>
              <a:pathLst>
                <a:path w="3286897" h="4658497">
                  <a:moveTo>
                    <a:pt x="1600200" y="4382531"/>
                  </a:moveTo>
                  <a:cubicBezTo>
                    <a:pt x="1600200" y="4367744"/>
                    <a:pt x="1588213" y="4355757"/>
                    <a:pt x="1573426" y="4355757"/>
                  </a:cubicBezTo>
                  <a:lnTo>
                    <a:pt x="811428" y="4355757"/>
                  </a:lnTo>
                  <a:cubicBezTo>
                    <a:pt x="796641" y="4355757"/>
                    <a:pt x="784654" y="4367744"/>
                    <a:pt x="784654" y="4382531"/>
                  </a:cubicBezTo>
                  <a:lnTo>
                    <a:pt x="784654" y="4489621"/>
                  </a:lnTo>
                  <a:cubicBezTo>
                    <a:pt x="784654" y="4504408"/>
                    <a:pt x="796641" y="4516395"/>
                    <a:pt x="811428" y="4516395"/>
                  </a:cubicBezTo>
                  <a:lnTo>
                    <a:pt x="1573426" y="4516395"/>
                  </a:lnTo>
                  <a:cubicBezTo>
                    <a:pt x="1588213" y="4516395"/>
                    <a:pt x="1600200" y="4504408"/>
                    <a:pt x="1600200" y="4489621"/>
                  </a:cubicBezTo>
                  <a:close/>
                  <a:moveTo>
                    <a:pt x="2502243" y="4382531"/>
                  </a:moveTo>
                  <a:cubicBezTo>
                    <a:pt x="2502243" y="4367744"/>
                    <a:pt x="2490256" y="4355757"/>
                    <a:pt x="2475469" y="4355757"/>
                  </a:cubicBezTo>
                  <a:lnTo>
                    <a:pt x="1713471" y="4355757"/>
                  </a:lnTo>
                  <a:cubicBezTo>
                    <a:pt x="1698684" y="4355757"/>
                    <a:pt x="1686697" y="4367744"/>
                    <a:pt x="1686697" y="4382531"/>
                  </a:cubicBezTo>
                  <a:lnTo>
                    <a:pt x="1686697" y="4489621"/>
                  </a:lnTo>
                  <a:cubicBezTo>
                    <a:pt x="1686697" y="4504408"/>
                    <a:pt x="1698684" y="4516395"/>
                    <a:pt x="1713471" y="4516395"/>
                  </a:cubicBezTo>
                  <a:lnTo>
                    <a:pt x="2475469" y="4516395"/>
                  </a:lnTo>
                  <a:cubicBezTo>
                    <a:pt x="2490256" y="4516395"/>
                    <a:pt x="2502243" y="4504408"/>
                    <a:pt x="2502243" y="4489621"/>
                  </a:cubicBezTo>
                  <a:close/>
                  <a:moveTo>
                    <a:pt x="3021231" y="480896"/>
                  </a:moveTo>
                  <a:cubicBezTo>
                    <a:pt x="3021231" y="375524"/>
                    <a:pt x="2935811" y="290104"/>
                    <a:pt x="2830439" y="290104"/>
                  </a:cubicBezTo>
                  <a:lnTo>
                    <a:pt x="444108" y="290104"/>
                  </a:lnTo>
                  <a:cubicBezTo>
                    <a:pt x="338736" y="290104"/>
                    <a:pt x="253316" y="375524"/>
                    <a:pt x="253316" y="480896"/>
                  </a:cubicBezTo>
                  <a:lnTo>
                    <a:pt x="253316" y="4029043"/>
                  </a:lnTo>
                  <a:cubicBezTo>
                    <a:pt x="253316" y="4134415"/>
                    <a:pt x="338736" y="4219835"/>
                    <a:pt x="444108" y="4219835"/>
                  </a:cubicBezTo>
                  <a:lnTo>
                    <a:pt x="2830439" y="4219835"/>
                  </a:lnTo>
                  <a:cubicBezTo>
                    <a:pt x="2935811" y="4219835"/>
                    <a:pt x="3021231" y="4134415"/>
                    <a:pt x="3021231" y="4029043"/>
                  </a:cubicBezTo>
                  <a:close/>
                  <a:moveTo>
                    <a:pt x="3286897" y="226566"/>
                  </a:moveTo>
                  <a:lnTo>
                    <a:pt x="3286897" y="4431931"/>
                  </a:lnTo>
                  <a:cubicBezTo>
                    <a:pt x="3286897" y="4557060"/>
                    <a:pt x="3185460" y="4658497"/>
                    <a:pt x="3060331" y="4658497"/>
                  </a:cubicBezTo>
                  <a:lnTo>
                    <a:pt x="226566" y="4658497"/>
                  </a:lnTo>
                  <a:cubicBezTo>
                    <a:pt x="101437" y="4658497"/>
                    <a:pt x="0" y="4557060"/>
                    <a:pt x="0" y="4431931"/>
                  </a:cubicBezTo>
                  <a:lnTo>
                    <a:pt x="0" y="226566"/>
                  </a:lnTo>
                  <a:cubicBezTo>
                    <a:pt x="0" y="101437"/>
                    <a:pt x="101437" y="0"/>
                    <a:pt x="226566" y="0"/>
                  </a:cubicBezTo>
                  <a:lnTo>
                    <a:pt x="3060331" y="0"/>
                  </a:lnTo>
                  <a:cubicBezTo>
                    <a:pt x="3185460" y="0"/>
                    <a:pt x="3286897" y="101437"/>
                    <a:pt x="3286897" y="226566"/>
                  </a:cubicBezTo>
                  <a:close/>
                </a:path>
              </a:pathLst>
            </a:custGeom>
            <a:solidFill>
              <a:srgbClr val="FFFFFF"/>
            </a:solidFill>
            <a:ln w="1079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82074" tIns="41037" rIns="82074" bIns="41037" numCol="1" rtlCol="0" anchor="ctr" anchorCtr="0" compatLnSpc="1">
              <a:prstTxWarp prst="textNoShape">
                <a:avLst/>
              </a:prstTxWarp>
            </a:bodyPr>
            <a:lstStyle/>
            <a:p>
              <a:pPr defTabSz="738604">
                <a:defRPr/>
              </a:pPr>
              <a:endParaRPr lang="en-US" sz="1795" kern="0" spc="-122" dirty="0">
                <a:solidFill>
                  <a:srgbClr val="505050">
                    <a:lumMod val="50000"/>
                  </a:srgbClr>
                </a:solidFill>
                <a:latin typeface="Segoe Pro" pitchFamily="34" charset="0"/>
              </a:endParaRPr>
            </a:p>
          </p:txBody>
        </p:sp>
      </p:grpSp>
      <p:sp>
        <p:nvSpPr>
          <p:cNvPr id="102" name="Rectangle 101"/>
          <p:cNvSpPr/>
          <p:nvPr/>
        </p:nvSpPr>
        <p:spPr>
          <a:xfrm>
            <a:off x="1508901" y="2478038"/>
            <a:ext cx="1335946" cy="527234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998" b="1" kern="0" spc="150" dirty="0">
                <a:solidFill>
                  <a:srgbClr val="8D8D8D"/>
                </a:solidFill>
                <a:latin typeface="Calibri" panose="020F0502020204030204"/>
              </a:rPr>
              <a:t>CONSISTENCY WITH OFFICE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2582850" y="2478385"/>
            <a:ext cx="1333752" cy="527234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998" b="1" kern="0" spc="150" dirty="0">
                <a:solidFill>
                  <a:srgbClr val="8D8D8D"/>
                </a:solidFill>
                <a:latin typeface="Calibri" panose="020F0502020204030204"/>
              </a:rPr>
              <a:t>SHAREPOINT INTEGRATION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3651541" y="2467849"/>
            <a:ext cx="1413544" cy="527234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998" b="1" kern="0" spc="150" dirty="0">
                <a:solidFill>
                  <a:srgbClr val="8D8D8D"/>
                </a:solidFill>
                <a:latin typeface="Calibri" panose="020F0502020204030204"/>
              </a:rPr>
              <a:t>CONSOLIDATED PPM SOLUTION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4871795" y="2469824"/>
            <a:ext cx="1061748" cy="527234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998" b="1" kern="0" spc="150" dirty="0">
                <a:solidFill>
                  <a:srgbClr val="8D8D8D"/>
                </a:solidFill>
                <a:latin typeface="Calibri" panose="020F0502020204030204"/>
              </a:rPr>
              <a:t>PPM IN THE CLOUD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5820188" y="3021176"/>
            <a:ext cx="1187750" cy="439710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GETTING STARTED EXPERIENCE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6786167" y="3032873"/>
            <a:ext cx="884247" cy="439710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ODATA IN</a:t>
            </a:r>
          </a:p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SSIS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6344043" y="4337657"/>
            <a:ext cx="884247" cy="255493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PROJECT LITE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7472067" y="3033301"/>
            <a:ext cx="1215840" cy="439710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INCREASED PWA INSTANCES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7097275" y="4337657"/>
            <a:ext cx="1215840" cy="255493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SSIS DELTA UPDATES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7945986" y="4337657"/>
            <a:ext cx="1215840" cy="439710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RESOURCE ENGAGEMENTS</a:t>
            </a:r>
          </a:p>
        </p:txBody>
      </p:sp>
      <p:grpSp>
        <p:nvGrpSpPr>
          <p:cNvPr id="112" name="Group 111"/>
          <p:cNvGrpSpPr/>
          <p:nvPr/>
        </p:nvGrpSpPr>
        <p:grpSpPr>
          <a:xfrm>
            <a:off x="7104115" y="3507286"/>
            <a:ext cx="319156" cy="319156"/>
            <a:chOff x="7893193" y="3218528"/>
            <a:chExt cx="320040" cy="320040"/>
          </a:xfrm>
        </p:grpSpPr>
        <p:sp>
          <p:nvSpPr>
            <p:cNvPr id="113" name="Oval 112"/>
            <p:cNvSpPr/>
            <p:nvPr/>
          </p:nvSpPr>
          <p:spPr bwMode="auto">
            <a:xfrm>
              <a:off x="7893193" y="3218528"/>
              <a:ext cx="320040" cy="320040"/>
            </a:xfrm>
            <a:prstGeom prst="ellipse">
              <a:avLst/>
            </a:prstGeom>
            <a:solidFill>
              <a:srgbClr val="007233">
                <a:alpha val="81961"/>
              </a:srgbClr>
            </a:solidFill>
            <a:ln w="2857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114" name="Freeform 5"/>
            <p:cNvSpPr>
              <a:spLocks noEditPoints="1"/>
            </p:cNvSpPr>
            <p:nvPr/>
          </p:nvSpPr>
          <p:spPr bwMode="black">
            <a:xfrm>
              <a:off x="7954861" y="3297106"/>
              <a:ext cx="197693" cy="153418"/>
            </a:xfrm>
            <a:custGeom>
              <a:avLst/>
              <a:gdLst>
                <a:gd name="T0" fmla="*/ 22 w 277"/>
                <a:gd name="T1" fmla="*/ 1 h 215"/>
                <a:gd name="T2" fmla="*/ 22 w 277"/>
                <a:gd name="T3" fmla="*/ 10 h 215"/>
                <a:gd name="T4" fmla="*/ 22 w 277"/>
                <a:gd name="T5" fmla="*/ 10 h 215"/>
                <a:gd name="T6" fmla="*/ 66 w 277"/>
                <a:gd name="T7" fmla="*/ 15 h 215"/>
                <a:gd name="T8" fmla="*/ 54 w 277"/>
                <a:gd name="T9" fmla="*/ 20 h 215"/>
                <a:gd name="T10" fmla="*/ 79 w 277"/>
                <a:gd name="T11" fmla="*/ 0 h 215"/>
                <a:gd name="T12" fmla="*/ 118 w 277"/>
                <a:gd name="T13" fmla="*/ 1 h 215"/>
                <a:gd name="T14" fmla="*/ 118 w 277"/>
                <a:gd name="T15" fmla="*/ 10 h 215"/>
                <a:gd name="T16" fmla="*/ 118 w 277"/>
                <a:gd name="T17" fmla="*/ 10 h 215"/>
                <a:gd name="T18" fmla="*/ 163 w 277"/>
                <a:gd name="T19" fmla="*/ 15 h 215"/>
                <a:gd name="T20" fmla="*/ 150 w 277"/>
                <a:gd name="T21" fmla="*/ 20 h 215"/>
                <a:gd name="T22" fmla="*/ 176 w 277"/>
                <a:gd name="T23" fmla="*/ 0 h 215"/>
                <a:gd name="T24" fmla="*/ 215 w 277"/>
                <a:gd name="T25" fmla="*/ 1 h 215"/>
                <a:gd name="T26" fmla="*/ 214 w 277"/>
                <a:gd name="T27" fmla="*/ 10 h 215"/>
                <a:gd name="T28" fmla="*/ 214 w 277"/>
                <a:gd name="T29" fmla="*/ 10 h 215"/>
                <a:gd name="T30" fmla="*/ 259 w 277"/>
                <a:gd name="T31" fmla="*/ 15 h 215"/>
                <a:gd name="T32" fmla="*/ 247 w 277"/>
                <a:gd name="T33" fmla="*/ 20 h 215"/>
                <a:gd name="T34" fmla="*/ 272 w 277"/>
                <a:gd name="T35" fmla="*/ 0 h 215"/>
                <a:gd name="T36" fmla="*/ 12 w 277"/>
                <a:gd name="T37" fmla="*/ 92 h 215"/>
                <a:gd name="T38" fmla="*/ 0 w 277"/>
                <a:gd name="T39" fmla="*/ 97 h 215"/>
                <a:gd name="T40" fmla="*/ 25 w 277"/>
                <a:gd name="T41" fmla="*/ 77 h 215"/>
                <a:gd name="T42" fmla="*/ 64 w 277"/>
                <a:gd name="T43" fmla="*/ 77 h 215"/>
                <a:gd name="T44" fmla="*/ 64 w 277"/>
                <a:gd name="T45" fmla="*/ 87 h 215"/>
                <a:gd name="T46" fmla="*/ 64 w 277"/>
                <a:gd name="T47" fmla="*/ 87 h 215"/>
                <a:gd name="T48" fmla="*/ 109 w 277"/>
                <a:gd name="T49" fmla="*/ 92 h 215"/>
                <a:gd name="T50" fmla="*/ 96 w 277"/>
                <a:gd name="T51" fmla="*/ 97 h 215"/>
                <a:gd name="T52" fmla="*/ 122 w 277"/>
                <a:gd name="T53" fmla="*/ 77 h 215"/>
                <a:gd name="T54" fmla="*/ 161 w 277"/>
                <a:gd name="T55" fmla="*/ 77 h 215"/>
                <a:gd name="T56" fmla="*/ 160 w 277"/>
                <a:gd name="T57" fmla="*/ 87 h 215"/>
                <a:gd name="T58" fmla="*/ 160 w 277"/>
                <a:gd name="T59" fmla="*/ 87 h 215"/>
                <a:gd name="T60" fmla="*/ 205 w 277"/>
                <a:gd name="T61" fmla="*/ 92 h 215"/>
                <a:gd name="T62" fmla="*/ 192 w 277"/>
                <a:gd name="T63" fmla="*/ 97 h 215"/>
                <a:gd name="T64" fmla="*/ 218 w 277"/>
                <a:gd name="T65" fmla="*/ 77 h 215"/>
                <a:gd name="T66" fmla="*/ 257 w 277"/>
                <a:gd name="T67" fmla="*/ 77 h 215"/>
                <a:gd name="T68" fmla="*/ 256 w 277"/>
                <a:gd name="T69" fmla="*/ 87 h 215"/>
                <a:gd name="T70" fmla="*/ 256 w 277"/>
                <a:gd name="T71" fmla="*/ 87 h 215"/>
                <a:gd name="T72" fmla="*/ 22 w 277"/>
                <a:gd name="T73" fmla="*/ 154 h 215"/>
                <a:gd name="T74" fmla="*/ 22 w 277"/>
                <a:gd name="T75" fmla="*/ 164 h 215"/>
                <a:gd name="T76" fmla="*/ 22 w 277"/>
                <a:gd name="T77" fmla="*/ 164 h 215"/>
                <a:gd name="T78" fmla="*/ 66 w 277"/>
                <a:gd name="T79" fmla="*/ 168 h 215"/>
                <a:gd name="T80" fmla="*/ 54 w 277"/>
                <a:gd name="T81" fmla="*/ 173 h 215"/>
                <a:gd name="T82" fmla="*/ 79 w 277"/>
                <a:gd name="T83" fmla="*/ 154 h 215"/>
                <a:gd name="T84" fmla="*/ 118 w 277"/>
                <a:gd name="T85" fmla="*/ 154 h 215"/>
                <a:gd name="T86" fmla="*/ 118 w 277"/>
                <a:gd name="T87" fmla="*/ 164 h 215"/>
                <a:gd name="T88" fmla="*/ 118 w 277"/>
                <a:gd name="T89" fmla="*/ 164 h 215"/>
                <a:gd name="T90" fmla="*/ 163 w 277"/>
                <a:gd name="T91" fmla="*/ 168 h 215"/>
                <a:gd name="T92" fmla="*/ 150 w 277"/>
                <a:gd name="T93" fmla="*/ 173 h 215"/>
                <a:gd name="T94" fmla="*/ 176 w 277"/>
                <a:gd name="T95" fmla="*/ 154 h 215"/>
                <a:gd name="T96" fmla="*/ 215 w 277"/>
                <a:gd name="T97" fmla="*/ 154 h 215"/>
                <a:gd name="T98" fmla="*/ 214 w 277"/>
                <a:gd name="T99" fmla="*/ 164 h 215"/>
                <a:gd name="T100" fmla="*/ 214 w 277"/>
                <a:gd name="T101" fmla="*/ 164 h 215"/>
                <a:gd name="T102" fmla="*/ 259 w 277"/>
                <a:gd name="T103" fmla="*/ 168 h 215"/>
                <a:gd name="T104" fmla="*/ 247 w 277"/>
                <a:gd name="T105" fmla="*/ 173 h 215"/>
                <a:gd name="T106" fmla="*/ 272 w 277"/>
                <a:gd name="T107" fmla="*/ 15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7" h="215">
                  <a:moveTo>
                    <a:pt x="21" y="61"/>
                  </a:moveTo>
                  <a:cubicBezTo>
                    <a:pt x="7" y="61"/>
                    <a:pt x="0" y="51"/>
                    <a:pt x="0" y="32"/>
                  </a:cubicBezTo>
                  <a:cubicBezTo>
                    <a:pt x="0" y="22"/>
                    <a:pt x="2" y="14"/>
                    <a:pt x="6" y="9"/>
                  </a:cubicBezTo>
                  <a:cubicBezTo>
                    <a:pt x="9" y="3"/>
                    <a:pt x="15" y="1"/>
                    <a:pt x="22" y="1"/>
                  </a:cubicBezTo>
                  <a:cubicBezTo>
                    <a:pt x="36" y="1"/>
                    <a:pt x="43" y="11"/>
                    <a:pt x="43" y="30"/>
                  </a:cubicBezTo>
                  <a:cubicBezTo>
                    <a:pt x="43" y="40"/>
                    <a:pt x="41" y="48"/>
                    <a:pt x="37" y="53"/>
                  </a:cubicBezTo>
                  <a:cubicBezTo>
                    <a:pt x="33" y="59"/>
                    <a:pt x="28" y="61"/>
                    <a:pt x="21" y="61"/>
                  </a:cubicBezTo>
                  <a:close/>
                  <a:moveTo>
                    <a:pt x="22" y="10"/>
                  </a:moveTo>
                  <a:cubicBezTo>
                    <a:pt x="16" y="10"/>
                    <a:pt x="13" y="17"/>
                    <a:pt x="13" y="32"/>
                  </a:cubicBezTo>
                  <a:cubicBezTo>
                    <a:pt x="13" y="45"/>
                    <a:pt x="16" y="51"/>
                    <a:pt x="21" y="51"/>
                  </a:cubicBezTo>
                  <a:cubicBezTo>
                    <a:pt x="27" y="51"/>
                    <a:pt x="29" y="45"/>
                    <a:pt x="29" y="31"/>
                  </a:cubicBezTo>
                  <a:cubicBezTo>
                    <a:pt x="29" y="17"/>
                    <a:pt x="27" y="10"/>
                    <a:pt x="22" y="10"/>
                  </a:cubicBezTo>
                  <a:close/>
                  <a:moveTo>
                    <a:pt x="79" y="0"/>
                  </a:moveTo>
                  <a:cubicBezTo>
                    <a:pt x="79" y="60"/>
                    <a:pt x="79" y="60"/>
                    <a:pt x="79" y="60"/>
                  </a:cubicBezTo>
                  <a:cubicBezTo>
                    <a:pt x="66" y="60"/>
                    <a:pt x="66" y="60"/>
                    <a:pt x="66" y="60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5" y="16"/>
                    <a:pt x="64" y="17"/>
                  </a:cubicBezTo>
                  <a:cubicBezTo>
                    <a:pt x="63" y="17"/>
                    <a:pt x="62" y="18"/>
                    <a:pt x="61" y="18"/>
                  </a:cubicBezTo>
                  <a:cubicBezTo>
                    <a:pt x="60" y="19"/>
                    <a:pt x="59" y="19"/>
                    <a:pt x="57" y="19"/>
                  </a:cubicBezTo>
                  <a:cubicBezTo>
                    <a:pt x="56" y="20"/>
                    <a:pt x="55" y="20"/>
                    <a:pt x="54" y="20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7" y="8"/>
                    <a:pt x="61" y="7"/>
                    <a:pt x="64" y="5"/>
                  </a:cubicBezTo>
                  <a:cubicBezTo>
                    <a:pt x="66" y="4"/>
                    <a:pt x="69" y="2"/>
                    <a:pt x="72" y="0"/>
                  </a:cubicBezTo>
                  <a:lnTo>
                    <a:pt x="79" y="0"/>
                  </a:lnTo>
                  <a:close/>
                  <a:moveTo>
                    <a:pt x="117" y="61"/>
                  </a:moveTo>
                  <a:cubicBezTo>
                    <a:pt x="103" y="61"/>
                    <a:pt x="96" y="51"/>
                    <a:pt x="96" y="32"/>
                  </a:cubicBezTo>
                  <a:cubicBezTo>
                    <a:pt x="96" y="22"/>
                    <a:pt x="98" y="14"/>
                    <a:pt x="102" y="9"/>
                  </a:cubicBezTo>
                  <a:cubicBezTo>
                    <a:pt x="106" y="3"/>
                    <a:pt x="111" y="1"/>
                    <a:pt x="118" y="1"/>
                  </a:cubicBezTo>
                  <a:cubicBezTo>
                    <a:pt x="132" y="1"/>
                    <a:pt x="139" y="11"/>
                    <a:pt x="139" y="30"/>
                  </a:cubicBezTo>
                  <a:cubicBezTo>
                    <a:pt x="139" y="40"/>
                    <a:pt x="137" y="48"/>
                    <a:pt x="133" y="53"/>
                  </a:cubicBezTo>
                  <a:cubicBezTo>
                    <a:pt x="130" y="59"/>
                    <a:pt x="124" y="61"/>
                    <a:pt x="117" y="61"/>
                  </a:cubicBezTo>
                  <a:close/>
                  <a:moveTo>
                    <a:pt x="118" y="10"/>
                  </a:moveTo>
                  <a:cubicBezTo>
                    <a:pt x="112" y="10"/>
                    <a:pt x="109" y="17"/>
                    <a:pt x="109" y="32"/>
                  </a:cubicBezTo>
                  <a:cubicBezTo>
                    <a:pt x="109" y="45"/>
                    <a:pt x="112" y="51"/>
                    <a:pt x="118" y="51"/>
                  </a:cubicBezTo>
                  <a:cubicBezTo>
                    <a:pt x="123" y="51"/>
                    <a:pt x="126" y="45"/>
                    <a:pt x="126" y="31"/>
                  </a:cubicBezTo>
                  <a:cubicBezTo>
                    <a:pt x="126" y="17"/>
                    <a:pt x="123" y="10"/>
                    <a:pt x="118" y="10"/>
                  </a:cubicBezTo>
                  <a:close/>
                  <a:moveTo>
                    <a:pt x="176" y="0"/>
                  </a:moveTo>
                  <a:cubicBezTo>
                    <a:pt x="176" y="60"/>
                    <a:pt x="176" y="60"/>
                    <a:pt x="176" y="60"/>
                  </a:cubicBezTo>
                  <a:cubicBezTo>
                    <a:pt x="163" y="60"/>
                    <a:pt x="163" y="60"/>
                    <a:pt x="163" y="60"/>
                  </a:cubicBezTo>
                  <a:cubicBezTo>
                    <a:pt x="163" y="15"/>
                    <a:pt x="163" y="15"/>
                    <a:pt x="163" y="15"/>
                  </a:cubicBezTo>
                  <a:cubicBezTo>
                    <a:pt x="162" y="15"/>
                    <a:pt x="161" y="16"/>
                    <a:pt x="160" y="17"/>
                  </a:cubicBezTo>
                  <a:cubicBezTo>
                    <a:pt x="159" y="17"/>
                    <a:pt x="158" y="18"/>
                    <a:pt x="157" y="18"/>
                  </a:cubicBezTo>
                  <a:cubicBezTo>
                    <a:pt x="156" y="19"/>
                    <a:pt x="155" y="19"/>
                    <a:pt x="154" y="19"/>
                  </a:cubicBezTo>
                  <a:cubicBezTo>
                    <a:pt x="153" y="20"/>
                    <a:pt x="151" y="20"/>
                    <a:pt x="150" y="20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4" y="8"/>
                    <a:pt x="157" y="7"/>
                    <a:pt x="160" y="5"/>
                  </a:cubicBezTo>
                  <a:cubicBezTo>
                    <a:pt x="163" y="4"/>
                    <a:pt x="165" y="2"/>
                    <a:pt x="168" y="0"/>
                  </a:cubicBezTo>
                  <a:lnTo>
                    <a:pt x="176" y="0"/>
                  </a:lnTo>
                  <a:close/>
                  <a:moveTo>
                    <a:pt x="214" y="61"/>
                  </a:moveTo>
                  <a:cubicBezTo>
                    <a:pt x="200" y="61"/>
                    <a:pt x="193" y="51"/>
                    <a:pt x="193" y="32"/>
                  </a:cubicBezTo>
                  <a:cubicBezTo>
                    <a:pt x="193" y="22"/>
                    <a:pt x="195" y="14"/>
                    <a:pt x="198" y="9"/>
                  </a:cubicBezTo>
                  <a:cubicBezTo>
                    <a:pt x="202" y="3"/>
                    <a:pt x="208" y="1"/>
                    <a:pt x="215" y="1"/>
                  </a:cubicBezTo>
                  <a:cubicBezTo>
                    <a:pt x="228" y="1"/>
                    <a:pt x="235" y="11"/>
                    <a:pt x="235" y="30"/>
                  </a:cubicBezTo>
                  <a:cubicBezTo>
                    <a:pt x="235" y="40"/>
                    <a:pt x="233" y="48"/>
                    <a:pt x="230" y="53"/>
                  </a:cubicBezTo>
                  <a:cubicBezTo>
                    <a:pt x="226" y="59"/>
                    <a:pt x="221" y="61"/>
                    <a:pt x="214" y="61"/>
                  </a:cubicBezTo>
                  <a:close/>
                  <a:moveTo>
                    <a:pt x="214" y="10"/>
                  </a:moveTo>
                  <a:cubicBezTo>
                    <a:pt x="209" y="10"/>
                    <a:pt x="206" y="17"/>
                    <a:pt x="206" y="32"/>
                  </a:cubicBezTo>
                  <a:cubicBezTo>
                    <a:pt x="206" y="45"/>
                    <a:pt x="209" y="51"/>
                    <a:pt x="214" y="51"/>
                  </a:cubicBezTo>
                  <a:cubicBezTo>
                    <a:pt x="219" y="51"/>
                    <a:pt x="222" y="45"/>
                    <a:pt x="222" y="31"/>
                  </a:cubicBezTo>
                  <a:cubicBezTo>
                    <a:pt x="222" y="17"/>
                    <a:pt x="219" y="10"/>
                    <a:pt x="214" y="10"/>
                  </a:cubicBezTo>
                  <a:close/>
                  <a:moveTo>
                    <a:pt x="272" y="0"/>
                  </a:moveTo>
                  <a:cubicBezTo>
                    <a:pt x="272" y="60"/>
                    <a:pt x="272" y="60"/>
                    <a:pt x="272" y="60"/>
                  </a:cubicBezTo>
                  <a:cubicBezTo>
                    <a:pt x="259" y="60"/>
                    <a:pt x="259" y="60"/>
                    <a:pt x="259" y="60"/>
                  </a:cubicBezTo>
                  <a:cubicBezTo>
                    <a:pt x="259" y="15"/>
                    <a:pt x="259" y="15"/>
                    <a:pt x="259" y="15"/>
                  </a:cubicBezTo>
                  <a:cubicBezTo>
                    <a:pt x="258" y="15"/>
                    <a:pt x="258" y="16"/>
                    <a:pt x="257" y="17"/>
                  </a:cubicBezTo>
                  <a:cubicBezTo>
                    <a:pt x="256" y="17"/>
                    <a:pt x="255" y="18"/>
                    <a:pt x="254" y="18"/>
                  </a:cubicBezTo>
                  <a:cubicBezTo>
                    <a:pt x="252" y="19"/>
                    <a:pt x="251" y="19"/>
                    <a:pt x="250" y="19"/>
                  </a:cubicBezTo>
                  <a:cubicBezTo>
                    <a:pt x="249" y="20"/>
                    <a:pt x="248" y="20"/>
                    <a:pt x="247" y="20"/>
                  </a:cubicBezTo>
                  <a:cubicBezTo>
                    <a:pt x="247" y="9"/>
                    <a:pt x="247" y="9"/>
                    <a:pt x="247" y="9"/>
                  </a:cubicBezTo>
                  <a:cubicBezTo>
                    <a:pt x="250" y="8"/>
                    <a:pt x="253" y="7"/>
                    <a:pt x="256" y="5"/>
                  </a:cubicBezTo>
                  <a:cubicBezTo>
                    <a:pt x="259" y="4"/>
                    <a:pt x="262" y="2"/>
                    <a:pt x="264" y="0"/>
                  </a:cubicBezTo>
                  <a:lnTo>
                    <a:pt x="272" y="0"/>
                  </a:lnTo>
                  <a:close/>
                  <a:moveTo>
                    <a:pt x="25" y="77"/>
                  </a:moveTo>
                  <a:cubicBezTo>
                    <a:pt x="25" y="137"/>
                    <a:pt x="25" y="137"/>
                    <a:pt x="25" y="137"/>
                  </a:cubicBezTo>
                  <a:cubicBezTo>
                    <a:pt x="12" y="137"/>
                    <a:pt x="12" y="137"/>
                    <a:pt x="12" y="13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2"/>
                    <a:pt x="11" y="93"/>
                    <a:pt x="10" y="93"/>
                  </a:cubicBezTo>
                  <a:cubicBezTo>
                    <a:pt x="9" y="94"/>
                    <a:pt x="8" y="94"/>
                    <a:pt x="7" y="95"/>
                  </a:cubicBezTo>
                  <a:cubicBezTo>
                    <a:pt x="6" y="95"/>
                    <a:pt x="5" y="96"/>
                    <a:pt x="3" y="96"/>
                  </a:cubicBezTo>
                  <a:cubicBezTo>
                    <a:pt x="2" y="96"/>
                    <a:pt x="1" y="97"/>
                    <a:pt x="0" y="97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3" y="85"/>
                    <a:pt x="6" y="84"/>
                    <a:pt x="9" y="82"/>
                  </a:cubicBezTo>
                  <a:cubicBezTo>
                    <a:pt x="12" y="81"/>
                    <a:pt x="15" y="79"/>
                    <a:pt x="17" y="77"/>
                  </a:cubicBezTo>
                  <a:lnTo>
                    <a:pt x="25" y="77"/>
                  </a:lnTo>
                  <a:close/>
                  <a:moveTo>
                    <a:pt x="63" y="138"/>
                  </a:moveTo>
                  <a:cubicBezTo>
                    <a:pt x="49" y="138"/>
                    <a:pt x="42" y="128"/>
                    <a:pt x="42" y="109"/>
                  </a:cubicBezTo>
                  <a:cubicBezTo>
                    <a:pt x="42" y="98"/>
                    <a:pt x="44" y="91"/>
                    <a:pt x="48" y="85"/>
                  </a:cubicBezTo>
                  <a:cubicBezTo>
                    <a:pt x="52" y="80"/>
                    <a:pt x="57" y="77"/>
                    <a:pt x="64" y="77"/>
                  </a:cubicBezTo>
                  <a:cubicBezTo>
                    <a:pt x="78" y="77"/>
                    <a:pt x="85" y="87"/>
                    <a:pt x="85" y="107"/>
                  </a:cubicBezTo>
                  <a:cubicBezTo>
                    <a:pt x="85" y="117"/>
                    <a:pt x="83" y="125"/>
                    <a:pt x="79" y="130"/>
                  </a:cubicBezTo>
                  <a:cubicBezTo>
                    <a:pt x="75" y="135"/>
                    <a:pt x="70" y="138"/>
                    <a:pt x="63" y="138"/>
                  </a:cubicBezTo>
                  <a:close/>
                  <a:moveTo>
                    <a:pt x="64" y="87"/>
                  </a:moveTo>
                  <a:cubicBezTo>
                    <a:pt x="58" y="87"/>
                    <a:pt x="55" y="94"/>
                    <a:pt x="55" y="108"/>
                  </a:cubicBezTo>
                  <a:cubicBezTo>
                    <a:pt x="55" y="121"/>
                    <a:pt x="58" y="128"/>
                    <a:pt x="64" y="128"/>
                  </a:cubicBezTo>
                  <a:cubicBezTo>
                    <a:pt x="69" y="128"/>
                    <a:pt x="72" y="121"/>
                    <a:pt x="72" y="108"/>
                  </a:cubicBezTo>
                  <a:cubicBezTo>
                    <a:pt x="72" y="94"/>
                    <a:pt x="69" y="87"/>
                    <a:pt x="64" y="87"/>
                  </a:cubicBezTo>
                  <a:close/>
                  <a:moveTo>
                    <a:pt x="122" y="77"/>
                  </a:moveTo>
                  <a:cubicBezTo>
                    <a:pt x="122" y="137"/>
                    <a:pt x="122" y="137"/>
                    <a:pt x="122" y="137"/>
                  </a:cubicBezTo>
                  <a:cubicBezTo>
                    <a:pt x="109" y="137"/>
                    <a:pt x="109" y="137"/>
                    <a:pt x="109" y="137"/>
                  </a:cubicBezTo>
                  <a:cubicBezTo>
                    <a:pt x="109" y="92"/>
                    <a:pt x="109" y="92"/>
                    <a:pt x="109" y="92"/>
                  </a:cubicBezTo>
                  <a:cubicBezTo>
                    <a:pt x="108" y="92"/>
                    <a:pt x="107" y="93"/>
                    <a:pt x="106" y="93"/>
                  </a:cubicBezTo>
                  <a:cubicBezTo>
                    <a:pt x="105" y="94"/>
                    <a:pt x="104" y="94"/>
                    <a:pt x="103" y="95"/>
                  </a:cubicBezTo>
                  <a:cubicBezTo>
                    <a:pt x="102" y="95"/>
                    <a:pt x="101" y="96"/>
                    <a:pt x="100" y="96"/>
                  </a:cubicBezTo>
                  <a:cubicBezTo>
                    <a:pt x="98" y="96"/>
                    <a:pt x="97" y="97"/>
                    <a:pt x="96" y="97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100" y="85"/>
                    <a:pt x="103" y="84"/>
                    <a:pt x="106" y="82"/>
                  </a:cubicBezTo>
                  <a:cubicBezTo>
                    <a:pt x="109" y="81"/>
                    <a:pt x="111" y="79"/>
                    <a:pt x="114" y="77"/>
                  </a:cubicBezTo>
                  <a:lnTo>
                    <a:pt x="122" y="77"/>
                  </a:lnTo>
                  <a:close/>
                  <a:moveTo>
                    <a:pt x="159" y="138"/>
                  </a:moveTo>
                  <a:cubicBezTo>
                    <a:pt x="145" y="138"/>
                    <a:pt x="138" y="128"/>
                    <a:pt x="138" y="109"/>
                  </a:cubicBezTo>
                  <a:cubicBezTo>
                    <a:pt x="138" y="98"/>
                    <a:pt x="140" y="91"/>
                    <a:pt x="144" y="85"/>
                  </a:cubicBezTo>
                  <a:cubicBezTo>
                    <a:pt x="148" y="80"/>
                    <a:pt x="153" y="77"/>
                    <a:pt x="161" y="77"/>
                  </a:cubicBezTo>
                  <a:cubicBezTo>
                    <a:pt x="174" y="77"/>
                    <a:pt x="181" y="87"/>
                    <a:pt x="181" y="107"/>
                  </a:cubicBezTo>
                  <a:cubicBezTo>
                    <a:pt x="181" y="117"/>
                    <a:pt x="179" y="125"/>
                    <a:pt x="175" y="130"/>
                  </a:cubicBezTo>
                  <a:cubicBezTo>
                    <a:pt x="172" y="135"/>
                    <a:pt x="166" y="138"/>
                    <a:pt x="159" y="138"/>
                  </a:cubicBezTo>
                  <a:close/>
                  <a:moveTo>
                    <a:pt x="160" y="87"/>
                  </a:moveTo>
                  <a:cubicBezTo>
                    <a:pt x="154" y="87"/>
                    <a:pt x="152" y="94"/>
                    <a:pt x="152" y="108"/>
                  </a:cubicBezTo>
                  <a:cubicBezTo>
                    <a:pt x="152" y="121"/>
                    <a:pt x="154" y="128"/>
                    <a:pt x="160" y="128"/>
                  </a:cubicBezTo>
                  <a:cubicBezTo>
                    <a:pt x="165" y="128"/>
                    <a:pt x="168" y="121"/>
                    <a:pt x="168" y="108"/>
                  </a:cubicBezTo>
                  <a:cubicBezTo>
                    <a:pt x="168" y="94"/>
                    <a:pt x="165" y="87"/>
                    <a:pt x="160" y="87"/>
                  </a:cubicBezTo>
                  <a:close/>
                  <a:moveTo>
                    <a:pt x="218" y="77"/>
                  </a:moveTo>
                  <a:cubicBezTo>
                    <a:pt x="218" y="137"/>
                    <a:pt x="218" y="137"/>
                    <a:pt x="218" y="137"/>
                  </a:cubicBezTo>
                  <a:cubicBezTo>
                    <a:pt x="205" y="137"/>
                    <a:pt x="205" y="137"/>
                    <a:pt x="205" y="137"/>
                  </a:cubicBezTo>
                  <a:cubicBezTo>
                    <a:pt x="205" y="92"/>
                    <a:pt x="205" y="92"/>
                    <a:pt x="205" y="92"/>
                  </a:cubicBezTo>
                  <a:cubicBezTo>
                    <a:pt x="204" y="92"/>
                    <a:pt x="203" y="93"/>
                    <a:pt x="202" y="93"/>
                  </a:cubicBezTo>
                  <a:cubicBezTo>
                    <a:pt x="201" y="94"/>
                    <a:pt x="200" y="94"/>
                    <a:pt x="199" y="95"/>
                  </a:cubicBezTo>
                  <a:cubicBezTo>
                    <a:pt x="198" y="95"/>
                    <a:pt x="197" y="96"/>
                    <a:pt x="196" y="96"/>
                  </a:cubicBezTo>
                  <a:cubicBezTo>
                    <a:pt x="195" y="96"/>
                    <a:pt x="194" y="97"/>
                    <a:pt x="192" y="97"/>
                  </a:cubicBezTo>
                  <a:cubicBezTo>
                    <a:pt x="192" y="86"/>
                    <a:pt x="192" y="86"/>
                    <a:pt x="192" y="86"/>
                  </a:cubicBezTo>
                  <a:cubicBezTo>
                    <a:pt x="196" y="85"/>
                    <a:pt x="199" y="84"/>
                    <a:pt x="202" y="82"/>
                  </a:cubicBezTo>
                  <a:cubicBezTo>
                    <a:pt x="205" y="81"/>
                    <a:pt x="208" y="79"/>
                    <a:pt x="210" y="77"/>
                  </a:cubicBezTo>
                  <a:lnTo>
                    <a:pt x="218" y="77"/>
                  </a:lnTo>
                  <a:close/>
                  <a:moveTo>
                    <a:pt x="256" y="138"/>
                  </a:moveTo>
                  <a:cubicBezTo>
                    <a:pt x="242" y="138"/>
                    <a:pt x="235" y="128"/>
                    <a:pt x="235" y="109"/>
                  </a:cubicBezTo>
                  <a:cubicBezTo>
                    <a:pt x="235" y="98"/>
                    <a:pt x="237" y="91"/>
                    <a:pt x="240" y="85"/>
                  </a:cubicBezTo>
                  <a:cubicBezTo>
                    <a:pt x="244" y="80"/>
                    <a:pt x="250" y="77"/>
                    <a:pt x="257" y="77"/>
                  </a:cubicBezTo>
                  <a:cubicBezTo>
                    <a:pt x="270" y="77"/>
                    <a:pt x="277" y="87"/>
                    <a:pt x="277" y="107"/>
                  </a:cubicBezTo>
                  <a:cubicBezTo>
                    <a:pt x="277" y="117"/>
                    <a:pt x="275" y="125"/>
                    <a:pt x="272" y="130"/>
                  </a:cubicBezTo>
                  <a:cubicBezTo>
                    <a:pt x="268" y="135"/>
                    <a:pt x="263" y="138"/>
                    <a:pt x="256" y="138"/>
                  </a:cubicBezTo>
                  <a:close/>
                  <a:moveTo>
                    <a:pt x="256" y="87"/>
                  </a:moveTo>
                  <a:cubicBezTo>
                    <a:pt x="251" y="87"/>
                    <a:pt x="248" y="94"/>
                    <a:pt x="248" y="108"/>
                  </a:cubicBezTo>
                  <a:cubicBezTo>
                    <a:pt x="248" y="121"/>
                    <a:pt x="251" y="128"/>
                    <a:pt x="256" y="128"/>
                  </a:cubicBezTo>
                  <a:cubicBezTo>
                    <a:pt x="261" y="128"/>
                    <a:pt x="264" y="121"/>
                    <a:pt x="264" y="108"/>
                  </a:cubicBezTo>
                  <a:cubicBezTo>
                    <a:pt x="264" y="94"/>
                    <a:pt x="262" y="87"/>
                    <a:pt x="256" y="87"/>
                  </a:cubicBezTo>
                  <a:close/>
                  <a:moveTo>
                    <a:pt x="21" y="215"/>
                  </a:moveTo>
                  <a:cubicBezTo>
                    <a:pt x="7" y="215"/>
                    <a:pt x="0" y="205"/>
                    <a:pt x="0" y="185"/>
                  </a:cubicBezTo>
                  <a:cubicBezTo>
                    <a:pt x="0" y="175"/>
                    <a:pt x="2" y="167"/>
                    <a:pt x="6" y="162"/>
                  </a:cubicBezTo>
                  <a:cubicBezTo>
                    <a:pt x="9" y="157"/>
                    <a:pt x="15" y="154"/>
                    <a:pt x="22" y="154"/>
                  </a:cubicBezTo>
                  <a:cubicBezTo>
                    <a:pt x="36" y="154"/>
                    <a:pt x="43" y="164"/>
                    <a:pt x="43" y="184"/>
                  </a:cubicBezTo>
                  <a:cubicBezTo>
                    <a:pt x="43" y="194"/>
                    <a:pt x="41" y="201"/>
                    <a:pt x="37" y="207"/>
                  </a:cubicBezTo>
                  <a:cubicBezTo>
                    <a:pt x="33" y="212"/>
                    <a:pt x="28" y="215"/>
                    <a:pt x="21" y="215"/>
                  </a:cubicBezTo>
                  <a:close/>
                  <a:moveTo>
                    <a:pt x="22" y="164"/>
                  </a:moveTo>
                  <a:cubicBezTo>
                    <a:pt x="16" y="164"/>
                    <a:pt x="13" y="171"/>
                    <a:pt x="13" y="185"/>
                  </a:cubicBezTo>
                  <a:cubicBezTo>
                    <a:pt x="13" y="198"/>
                    <a:pt x="16" y="205"/>
                    <a:pt x="21" y="205"/>
                  </a:cubicBezTo>
                  <a:cubicBezTo>
                    <a:pt x="27" y="205"/>
                    <a:pt x="29" y="198"/>
                    <a:pt x="29" y="184"/>
                  </a:cubicBezTo>
                  <a:cubicBezTo>
                    <a:pt x="29" y="171"/>
                    <a:pt x="27" y="164"/>
                    <a:pt x="22" y="164"/>
                  </a:cubicBezTo>
                  <a:close/>
                  <a:moveTo>
                    <a:pt x="79" y="154"/>
                  </a:moveTo>
                  <a:cubicBezTo>
                    <a:pt x="79" y="214"/>
                    <a:pt x="79" y="214"/>
                    <a:pt x="79" y="214"/>
                  </a:cubicBezTo>
                  <a:cubicBezTo>
                    <a:pt x="66" y="214"/>
                    <a:pt x="66" y="214"/>
                    <a:pt x="66" y="214"/>
                  </a:cubicBezTo>
                  <a:cubicBezTo>
                    <a:pt x="66" y="168"/>
                    <a:pt x="66" y="168"/>
                    <a:pt x="66" y="168"/>
                  </a:cubicBezTo>
                  <a:cubicBezTo>
                    <a:pt x="66" y="169"/>
                    <a:pt x="65" y="170"/>
                    <a:pt x="64" y="170"/>
                  </a:cubicBezTo>
                  <a:cubicBezTo>
                    <a:pt x="63" y="171"/>
                    <a:pt x="62" y="171"/>
                    <a:pt x="61" y="172"/>
                  </a:cubicBezTo>
                  <a:cubicBezTo>
                    <a:pt x="60" y="172"/>
                    <a:pt x="59" y="172"/>
                    <a:pt x="57" y="173"/>
                  </a:cubicBezTo>
                  <a:cubicBezTo>
                    <a:pt x="56" y="173"/>
                    <a:pt x="55" y="173"/>
                    <a:pt x="54" y="173"/>
                  </a:cubicBezTo>
                  <a:cubicBezTo>
                    <a:pt x="54" y="163"/>
                    <a:pt x="54" y="163"/>
                    <a:pt x="54" y="163"/>
                  </a:cubicBezTo>
                  <a:cubicBezTo>
                    <a:pt x="57" y="162"/>
                    <a:pt x="61" y="160"/>
                    <a:pt x="64" y="159"/>
                  </a:cubicBezTo>
                  <a:cubicBezTo>
                    <a:pt x="66" y="157"/>
                    <a:pt x="69" y="156"/>
                    <a:pt x="72" y="154"/>
                  </a:cubicBezTo>
                  <a:lnTo>
                    <a:pt x="79" y="154"/>
                  </a:lnTo>
                  <a:close/>
                  <a:moveTo>
                    <a:pt x="117" y="215"/>
                  </a:moveTo>
                  <a:cubicBezTo>
                    <a:pt x="103" y="215"/>
                    <a:pt x="96" y="205"/>
                    <a:pt x="96" y="185"/>
                  </a:cubicBezTo>
                  <a:cubicBezTo>
                    <a:pt x="96" y="175"/>
                    <a:pt x="98" y="167"/>
                    <a:pt x="102" y="162"/>
                  </a:cubicBezTo>
                  <a:cubicBezTo>
                    <a:pt x="106" y="157"/>
                    <a:pt x="111" y="154"/>
                    <a:pt x="118" y="154"/>
                  </a:cubicBezTo>
                  <a:cubicBezTo>
                    <a:pt x="132" y="154"/>
                    <a:pt x="139" y="164"/>
                    <a:pt x="139" y="184"/>
                  </a:cubicBezTo>
                  <a:cubicBezTo>
                    <a:pt x="139" y="194"/>
                    <a:pt x="137" y="201"/>
                    <a:pt x="133" y="207"/>
                  </a:cubicBezTo>
                  <a:cubicBezTo>
                    <a:pt x="130" y="212"/>
                    <a:pt x="124" y="215"/>
                    <a:pt x="117" y="215"/>
                  </a:cubicBezTo>
                  <a:close/>
                  <a:moveTo>
                    <a:pt x="118" y="164"/>
                  </a:moveTo>
                  <a:cubicBezTo>
                    <a:pt x="112" y="164"/>
                    <a:pt x="109" y="171"/>
                    <a:pt x="109" y="185"/>
                  </a:cubicBezTo>
                  <a:cubicBezTo>
                    <a:pt x="109" y="198"/>
                    <a:pt x="112" y="205"/>
                    <a:pt x="118" y="205"/>
                  </a:cubicBezTo>
                  <a:cubicBezTo>
                    <a:pt x="123" y="205"/>
                    <a:pt x="126" y="198"/>
                    <a:pt x="126" y="184"/>
                  </a:cubicBezTo>
                  <a:cubicBezTo>
                    <a:pt x="126" y="171"/>
                    <a:pt x="123" y="164"/>
                    <a:pt x="118" y="164"/>
                  </a:cubicBezTo>
                  <a:close/>
                  <a:moveTo>
                    <a:pt x="176" y="154"/>
                  </a:moveTo>
                  <a:cubicBezTo>
                    <a:pt x="176" y="214"/>
                    <a:pt x="176" y="214"/>
                    <a:pt x="176" y="214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168"/>
                    <a:pt x="163" y="168"/>
                    <a:pt x="163" y="168"/>
                  </a:cubicBezTo>
                  <a:cubicBezTo>
                    <a:pt x="162" y="169"/>
                    <a:pt x="161" y="170"/>
                    <a:pt x="160" y="170"/>
                  </a:cubicBezTo>
                  <a:cubicBezTo>
                    <a:pt x="159" y="171"/>
                    <a:pt x="158" y="171"/>
                    <a:pt x="157" y="172"/>
                  </a:cubicBezTo>
                  <a:cubicBezTo>
                    <a:pt x="156" y="172"/>
                    <a:pt x="155" y="172"/>
                    <a:pt x="154" y="173"/>
                  </a:cubicBezTo>
                  <a:cubicBezTo>
                    <a:pt x="153" y="173"/>
                    <a:pt x="151" y="173"/>
                    <a:pt x="150" y="173"/>
                  </a:cubicBezTo>
                  <a:cubicBezTo>
                    <a:pt x="150" y="163"/>
                    <a:pt x="150" y="163"/>
                    <a:pt x="150" y="163"/>
                  </a:cubicBezTo>
                  <a:cubicBezTo>
                    <a:pt x="154" y="162"/>
                    <a:pt x="157" y="160"/>
                    <a:pt x="160" y="159"/>
                  </a:cubicBezTo>
                  <a:cubicBezTo>
                    <a:pt x="163" y="157"/>
                    <a:pt x="165" y="156"/>
                    <a:pt x="168" y="154"/>
                  </a:cubicBezTo>
                  <a:lnTo>
                    <a:pt x="176" y="154"/>
                  </a:lnTo>
                  <a:close/>
                  <a:moveTo>
                    <a:pt x="214" y="215"/>
                  </a:moveTo>
                  <a:cubicBezTo>
                    <a:pt x="200" y="215"/>
                    <a:pt x="193" y="205"/>
                    <a:pt x="193" y="185"/>
                  </a:cubicBezTo>
                  <a:cubicBezTo>
                    <a:pt x="193" y="175"/>
                    <a:pt x="195" y="167"/>
                    <a:pt x="198" y="162"/>
                  </a:cubicBezTo>
                  <a:cubicBezTo>
                    <a:pt x="202" y="157"/>
                    <a:pt x="208" y="154"/>
                    <a:pt x="215" y="154"/>
                  </a:cubicBezTo>
                  <a:cubicBezTo>
                    <a:pt x="228" y="154"/>
                    <a:pt x="235" y="164"/>
                    <a:pt x="235" y="184"/>
                  </a:cubicBezTo>
                  <a:cubicBezTo>
                    <a:pt x="235" y="194"/>
                    <a:pt x="233" y="201"/>
                    <a:pt x="230" y="207"/>
                  </a:cubicBezTo>
                  <a:cubicBezTo>
                    <a:pt x="226" y="212"/>
                    <a:pt x="221" y="215"/>
                    <a:pt x="214" y="215"/>
                  </a:cubicBezTo>
                  <a:close/>
                  <a:moveTo>
                    <a:pt x="214" y="164"/>
                  </a:moveTo>
                  <a:cubicBezTo>
                    <a:pt x="209" y="164"/>
                    <a:pt x="206" y="171"/>
                    <a:pt x="206" y="185"/>
                  </a:cubicBezTo>
                  <a:cubicBezTo>
                    <a:pt x="206" y="198"/>
                    <a:pt x="209" y="205"/>
                    <a:pt x="214" y="205"/>
                  </a:cubicBezTo>
                  <a:cubicBezTo>
                    <a:pt x="219" y="205"/>
                    <a:pt x="222" y="198"/>
                    <a:pt x="222" y="184"/>
                  </a:cubicBezTo>
                  <a:cubicBezTo>
                    <a:pt x="222" y="171"/>
                    <a:pt x="219" y="164"/>
                    <a:pt x="214" y="164"/>
                  </a:cubicBezTo>
                  <a:close/>
                  <a:moveTo>
                    <a:pt x="272" y="154"/>
                  </a:moveTo>
                  <a:cubicBezTo>
                    <a:pt x="272" y="214"/>
                    <a:pt x="272" y="214"/>
                    <a:pt x="272" y="214"/>
                  </a:cubicBezTo>
                  <a:cubicBezTo>
                    <a:pt x="259" y="214"/>
                    <a:pt x="259" y="214"/>
                    <a:pt x="259" y="214"/>
                  </a:cubicBezTo>
                  <a:cubicBezTo>
                    <a:pt x="259" y="168"/>
                    <a:pt x="259" y="168"/>
                    <a:pt x="259" y="168"/>
                  </a:cubicBezTo>
                  <a:cubicBezTo>
                    <a:pt x="258" y="169"/>
                    <a:pt x="258" y="170"/>
                    <a:pt x="257" y="170"/>
                  </a:cubicBezTo>
                  <a:cubicBezTo>
                    <a:pt x="256" y="171"/>
                    <a:pt x="255" y="171"/>
                    <a:pt x="254" y="172"/>
                  </a:cubicBezTo>
                  <a:cubicBezTo>
                    <a:pt x="252" y="172"/>
                    <a:pt x="251" y="172"/>
                    <a:pt x="250" y="173"/>
                  </a:cubicBezTo>
                  <a:cubicBezTo>
                    <a:pt x="249" y="173"/>
                    <a:pt x="248" y="173"/>
                    <a:pt x="247" y="173"/>
                  </a:cubicBezTo>
                  <a:cubicBezTo>
                    <a:pt x="247" y="163"/>
                    <a:pt x="247" y="163"/>
                    <a:pt x="247" y="163"/>
                  </a:cubicBezTo>
                  <a:cubicBezTo>
                    <a:pt x="250" y="162"/>
                    <a:pt x="253" y="160"/>
                    <a:pt x="256" y="159"/>
                  </a:cubicBezTo>
                  <a:cubicBezTo>
                    <a:pt x="259" y="157"/>
                    <a:pt x="262" y="156"/>
                    <a:pt x="264" y="154"/>
                  </a:cubicBezTo>
                  <a:lnTo>
                    <a:pt x="272" y="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188" tIns="45595" rIns="91188" bIns="45595" numCol="1" anchor="t" anchorCtr="0" compatLnSpc="1">
              <a:prstTxWarp prst="textNoShape">
                <a:avLst/>
              </a:prstTxWarp>
            </a:bodyPr>
            <a:lstStyle/>
            <a:p>
              <a:pPr defTabSz="911764">
                <a:defRPr/>
              </a:pPr>
              <a:endParaRPr lang="en-US" sz="1795" kern="0" dirty="0">
                <a:solidFill>
                  <a:srgbClr val="505050"/>
                </a:solidFill>
                <a:latin typeface="Calibri" panose="020F0502020204030204"/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7921701" y="3497601"/>
            <a:ext cx="319156" cy="319156"/>
            <a:chOff x="9715745" y="3480800"/>
            <a:chExt cx="320040" cy="320040"/>
          </a:xfrm>
        </p:grpSpPr>
        <p:sp>
          <p:nvSpPr>
            <p:cNvPr id="116" name="Oval 115"/>
            <p:cNvSpPr/>
            <p:nvPr/>
          </p:nvSpPr>
          <p:spPr bwMode="auto">
            <a:xfrm>
              <a:off x="9715745" y="3480800"/>
              <a:ext cx="320040" cy="320040"/>
            </a:xfrm>
            <a:prstGeom prst="ellipse">
              <a:avLst/>
            </a:prstGeom>
            <a:solidFill>
              <a:srgbClr val="007233">
                <a:alpha val="81961"/>
              </a:srgbClr>
            </a:solidFill>
            <a:ln w="2857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pic>
          <p:nvPicPr>
            <p:cNvPr id="117" name="Picture 5" descr="\\MAGNUM\Projects\Microsoft\Cloud Power FY12\Design\ICONS_PNG\Increase.png"/>
            <p:cNvPicPr>
              <a:picLocks noChangeAspect="1" noChangeArrowheads="1"/>
            </p:cNvPicPr>
            <p:nvPr/>
          </p:nvPicPr>
          <p:blipFill>
            <a:blip r:embed="rId8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76264" y="3554112"/>
              <a:ext cx="196412" cy="19641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8" name="Group 117"/>
          <p:cNvGrpSpPr/>
          <p:nvPr/>
        </p:nvGrpSpPr>
        <p:grpSpPr>
          <a:xfrm>
            <a:off x="7548010" y="3950670"/>
            <a:ext cx="314377" cy="314377"/>
            <a:chOff x="10161498" y="3218528"/>
            <a:chExt cx="315247" cy="315247"/>
          </a:xfrm>
        </p:grpSpPr>
        <p:sp>
          <p:nvSpPr>
            <p:cNvPr id="119" name="Oval 118"/>
            <p:cNvSpPr/>
            <p:nvPr/>
          </p:nvSpPr>
          <p:spPr bwMode="auto">
            <a:xfrm>
              <a:off x="10161498" y="3218528"/>
              <a:ext cx="315247" cy="315247"/>
            </a:xfrm>
            <a:prstGeom prst="ellipse">
              <a:avLst/>
            </a:prstGeom>
            <a:solidFill>
              <a:srgbClr val="007233">
                <a:alpha val="81961"/>
              </a:srgbClr>
            </a:solidFill>
            <a:ln w="2857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120" name="Freeform 120"/>
            <p:cNvSpPr>
              <a:spLocks noChangeAspect="1"/>
            </p:cNvSpPr>
            <p:nvPr/>
          </p:nvSpPr>
          <p:spPr bwMode="black">
            <a:xfrm>
              <a:off x="10219677" y="3303413"/>
              <a:ext cx="206092" cy="143845"/>
            </a:xfrm>
            <a:custGeom>
              <a:avLst/>
              <a:gdLst>
                <a:gd name="connsiteX0" fmla="*/ 541228 w 979570"/>
                <a:gd name="connsiteY0" fmla="*/ 531962 h 887227"/>
                <a:gd name="connsiteX1" fmla="*/ 547155 w 979570"/>
                <a:gd name="connsiteY1" fmla="*/ 538150 h 887227"/>
                <a:gd name="connsiteX2" fmla="*/ 760399 w 979570"/>
                <a:gd name="connsiteY2" fmla="*/ 601984 h 887227"/>
                <a:gd name="connsiteX3" fmla="*/ 973643 w 979570"/>
                <a:gd name="connsiteY3" fmla="*/ 538150 h 887227"/>
                <a:gd name="connsiteX4" fmla="*/ 979570 w 979570"/>
                <a:gd name="connsiteY4" fmla="*/ 531962 h 887227"/>
                <a:gd name="connsiteX5" fmla="*/ 979570 w 979570"/>
                <a:gd name="connsiteY5" fmla="*/ 776991 h 887227"/>
                <a:gd name="connsiteX6" fmla="*/ 979570 w 979570"/>
                <a:gd name="connsiteY6" fmla="*/ 776993 h 887227"/>
                <a:gd name="connsiteX7" fmla="*/ 760399 w 979570"/>
                <a:gd name="connsiteY7" fmla="*/ 887227 h 887227"/>
                <a:gd name="connsiteX8" fmla="*/ 541228 w 979570"/>
                <a:gd name="connsiteY8" fmla="*/ 776993 h 887227"/>
                <a:gd name="connsiteX9" fmla="*/ 541228 w 979570"/>
                <a:gd name="connsiteY9" fmla="*/ 776993 h 887227"/>
                <a:gd name="connsiteX10" fmla="*/ 0 w 979570"/>
                <a:gd name="connsiteY10" fmla="*/ 531962 h 887227"/>
                <a:gd name="connsiteX11" fmla="*/ 5927 w 979570"/>
                <a:gd name="connsiteY11" fmla="*/ 538150 h 887227"/>
                <a:gd name="connsiteX12" fmla="*/ 219171 w 979570"/>
                <a:gd name="connsiteY12" fmla="*/ 601984 h 887227"/>
                <a:gd name="connsiteX13" fmla="*/ 432415 w 979570"/>
                <a:gd name="connsiteY13" fmla="*/ 538150 h 887227"/>
                <a:gd name="connsiteX14" fmla="*/ 438342 w 979570"/>
                <a:gd name="connsiteY14" fmla="*/ 531962 h 887227"/>
                <a:gd name="connsiteX15" fmla="*/ 438342 w 979570"/>
                <a:gd name="connsiteY15" fmla="*/ 776991 h 887227"/>
                <a:gd name="connsiteX16" fmla="*/ 438342 w 979570"/>
                <a:gd name="connsiteY16" fmla="*/ 776993 h 887227"/>
                <a:gd name="connsiteX17" fmla="*/ 219171 w 979570"/>
                <a:gd name="connsiteY17" fmla="*/ 887227 h 887227"/>
                <a:gd name="connsiteX18" fmla="*/ 0 w 979570"/>
                <a:gd name="connsiteY18" fmla="*/ 776993 h 887227"/>
                <a:gd name="connsiteX19" fmla="*/ 0 w 979570"/>
                <a:gd name="connsiteY19" fmla="*/ 776993 h 887227"/>
                <a:gd name="connsiteX20" fmla="*/ 760036 w 979570"/>
                <a:gd name="connsiteY20" fmla="*/ 322411 h 887227"/>
                <a:gd name="connsiteX21" fmla="*/ 978844 w 979570"/>
                <a:gd name="connsiteY21" fmla="*/ 444386 h 887227"/>
                <a:gd name="connsiteX22" fmla="*/ 760036 w 979570"/>
                <a:gd name="connsiteY22" fmla="*/ 566361 h 887227"/>
                <a:gd name="connsiteX23" fmla="*/ 541228 w 979570"/>
                <a:gd name="connsiteY23" fmla="*/ 444386 h 887227"/>
                <a:gd name="connsiteX24" fmla="*/ 760036 w 979570"/>
                <a:gd name="connsiteY24" fmla="*/ 322411 h 887227"/>
                <a:gd name="connsiteX25" fmla="*/ 0 w 979570"/>
                <a:gd name="connsiteY25" fmla="*/ 209552 h 887227"/>
                <a:gd name="connsiteX26" fmla="*/ 5927 w 979570"/>
                <a:gd name="connsiteY26" fmla="*/ 215739 h 887227"/>
                <a:gd name="connsiteX27" fmla="*/ 219171 w 979570"/>
                <a:gd name="connsiteY27" fmla="*/ 279574 h 887227"/>
                <a:gd name="connsiteX28" fmla="*/ 432415 w 979570"/>
                <a:gd name="connsiteY28" fmla="*/ 215739 h 887227"/>
                <a:gd name="connsiteX29" fmla="*/ 438342 w 979570"/>
                <a:gd name="connsiteY29" fmla="*/ 209552 h 887227"/>
                <a:gd name="connsiteX30" fmla="*/ 438342 w 979570"/>
                <a:gd name="connsiteY30" fmla="*/ 454580 h 887227"/>
                <a:gd name="connsiteX31" fmla="*/ 438342 w 979570"/>
                <a:gd name="connsiteY31" fmla="*/ 454583 h 887227"/>
                <a:gd name="connsiteX32" fmla="*/ 219171 w 979570"/>
                <a:gd name="connsiteY32" fmla="*/ 564817 h 887227"/>
                <a:gd name="connsiteX33" fmla="*/ 0 w 979570"/>
                <a:gd name="connsiteY33" fmla="*/ 454583 h 887227"/>
                <a:gd name="connsiteX34" fmla="*/ 0 w 979570"/>
                <a:gd name="connsiteY34" fmla="*/ 454582 h 887227"/>
                <a:gd name="connsiteX35" fmla="*/ 218808 w 979570"/>
                <a:gd name="connsiteY35" fmla="*/ 0 h 887227"/>
                <a:gd name="connsiteX36" fmla="*/ 437616 w 979570"/>
                <a:gd name="connsiteY36" fmla="*/ 121975 h 887227"/>
                <a:gd name="connsiteX37" fmla="*/ 218808 w 979570"/>
                <a:gd name="connsiteY37" fmla="*/ 243950 h 887227"/>
                <a:gd name="connsiteX38" fmla="*/ 0 w 979570"/>
                <a:gd name="connsiteY38" fmla="*/ 121975 h 887227"/>
                <a:gd name="connsiteX39" fmla="*/ 218808 w 979570"/>
                <a:gd name="connsiteY39" fmla="*/ 0 h 88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79570" h="887227">
                  <a:moveTo>
                    <a:pt x="541228" y="531962"/>
                  </a:moveTo>
                  <a:lnTo>
                    <a:pt x="547155" y="538150"/>
                  </a:lnTo>
                  <a:cubicBezTo>
                    <a:pt x="588222" y="576173"/>
                    <a:pt x="668317" y="601984"/>
                    <a:pt x="760399" y="601984"/>
                  </a:cubicBezTo>
                  <a:cubicBezTo>
                    <a:pt x="852481" y="601984"/>
                    <a:pt x="932576" y="576173"/>
                    <a:pt x="973643" y="538150"/>
                  </a:cubicBezTo>
                  <a:lnTo>
                    <a:pt x="979570" y="531962"/>
                  </a:lnTo>
                  <a:lnTo>
                    <a:pt x="979570" y="776991"/>
                  </a:lnTo>
                  <a:lnTo>
                    <a:pt x="979570" y="776993"/>
                  </a:lnTo>
                  <a:cubicBezTo>
                    <a:pt x="979570" y="837874"/>
                    <a:pt x="881444" y="887227"/>
                    <a:pt x="760399" y="887227"/>
                  </a:cubicBezTo>
                  <a:cubicBezTo>
                    <a:pt x="639354" y="887227"/>
                    <a:pt x="541228" y="837874"/>
                    <a:pt x="541228" y="776993"/>
                  </a:cubicBezTo>
                  <a:lnTo>
                    <a:pt x="541228" y="776993"/>
                  </a:lnTo>
                  <a:close/>
                  <a:moveTo>
                    <a:pt x="0" y="531962"/>
                  </a:moveTo>
                  <a:lnTo>
                    <a:pt x="5927" y="538150"/>
                  </a:lnTo>
                  <a:cubicBezTo>
                    <a:pt x="46994" y="576173"/>
                    <a:pt x="127089" y="601984"/>
                    <a:pt x="219171" y="601984"/>
                  </a:cubicBezTo>
                  <a:cubicBezTo>
                    <a:pt x="311253" y="601984"/>
                    <a:pt x="391348" y="576173"/>
                    <a:pt x="432415" y="538150"/>
                  </a:cubicBezTo>
                  <a:lnTo>
                    <a:pt x="438342" y="531962"/>
                  </a:lnTo>
                  <a:lnTo>
                    <a:pt x="438342" y="776991"/>
                  </a:lnTo>
                  <a:lnTo>
                    <a:pt x="438342" y="776993"/>
                  </a:lnTo>
                  <a:cubicBezTo>
                    <a:pt x="438342" y="837874"/>
                    <a:pt x="340216" y="887227"/>
                    <a:pt x="219171" y="887227"/>
                  </a:cubicBezTo>
                  <a:cubicBezTo>
                    <a:pt x="98126" y="887227"/>
                    <a:pt x="0" y="837874"/>
                    <a:pt x="0" y="776993"/>
                  </a:cubicBezTo>
                  <a:lnTo>
                    <a:pt x="0" y="776993"/>
                  </a:lnTo>
                  <a:close/>
                  <a:moveTo>
                    <a:pt x="760036" y="322411"/>
                  </a:moveTo>
                  <a:cubicBezTo>
                    <a:pt x="880880" y="322411"/>
                    <a:pt x="978844" y="377021"/>
                    <a:pt x="978844" y="444386"/>
                  </a:cubicBezTo>
                  <a:cubicBezTo>
                    <a:pt x="978844" y="511751"/>
                    <a:pt x="880880" y="566361"/>
                    <a:pt x="760036" y="566361"/>
                  </a:cubicBezTo>
                  <a:cubicBezTo>
                    <a:pt x="639192" y="566361"/>
                    <a:pt x="541228" y="511751"/>
                    <a:pt x="541228" y="444386"/>
                  </a:cubicBezTo>
                  <a:cubicBezTo>
                    <a:pt x="541228" y="377021"/>
                    <a:pt x="639192" y="322411"/>
                    <a:pt x="760036" y="322411"/>
                  </a:cubicBezTo>
                  <a:close/>
                  <a:moveTo>
                    <a:pt x="0" y="209552"/>
                  </a:moveTo>
                  <a:lnTo>
                    <a:pt x="5927" y="215739"/>
                  </a:lnTo>
                  <a:cubicBezTo>
                    <a:pt x="46994" y="253762"/>
                    <a:pt x="127089" y="279574"/>
                    <a:pt x="219171" y="279574"/>
                  </a:cubicBezTo>
                  <a:cubicBezTo>
                    <a:pt x="311253" y="279574"/>
                    <a:pt x="391348" y="253762"/>
                    <a:pt x="432415" y="215739"/>
                  </a:cubicBezTo>
                  <a:lnTo>
                    <a:pt x="438342" y="209552"/>
                  </a:lnTo>
                  <a:lnTo>
                    <a:pt x="438342" y="454580"/>
                  </a:lnTo>
                  <a:lnTo>
                    <a:pt x="438342" y="454583"/>
                  </a:lnTo>
                  <a:cubicBezTo>
                    <a:pt x="438342" y="515463"/>
                    <a:pt x="340216" y="564817"/>
                    <a:pt x="219171" y="564817"/>
                  </a:cubicBezTo>
                  <a:cubicBezTo>
                    <a:pt x="98126" y="564817"/>
                    <a:pt x="0" y="515463"/>
                    <a:pt x="0" y="454583"/>
                  </a:cubicBezTo>
                  <a:lnTo>
                    <a:pt x="0" y="454582"/>
                  </a:lnTo>
                  <a:close/>
                  <a:moveTo>
                    <a:pt x="218808" y="0"/>
                  </a:moveTo>
                  <a:cubicBezTo>
                    <a:pt x="339652" y="0"/>
                    <a:pt x="437616" y="54610"/>
                    <a:pt x="437616" y="121975"/>
                  </a:cubicBezTo>
                  <a:cubicBezTo>
                    <a:pt x="437616" y="189340"/>
                    <a:pt x="339652" y="243950"/>
                    <a:pt x="218808" y="243950"/>
                  </a:cubicBezTo>
                  <a:cubicBezTo>
                    <a:pt x="97964" y="243950"/>
                    <a:pt x="0" y="189340"/>
                    <a:pt x="0" y="121975"/>
                  </a:cubicBezTo>
                  <a:cubicBezTo>
                    <a:pt x="0" y="54610"/>
                    <a:pt x="97964" y="0"/>
                    <a:pt x="21880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36770" tIns="109418" rIns="136770" bIns="10941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97246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95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21" name="Oval 120"/>
          <p:cNvSpPr/>
          <p:nvPr/>
        </p:nvSpPr>
        <p:spPr bwMode="auto">
          <a:xfrm>
            <a:off x="9675320" y="3529546"/>
            <a:ext cx="314377" cy="314377"/>
          </a:xfrm>
          <a:prstGeom prst="ellipse">
            <a:avLst/>
          </a:prstGeom>
          <a:solidFill>
            <a:srgbClr val="007233">
              <a:alpha val="81961"/>
            </a:srgbClr>
          </a:solidFill>
          <a:ln w="2857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45367" rIns="0" bIns="45367" numCol="1" rtlCol="0" anchor="ctr" anchorCtr="0" compatLnSpc="1">
            <a:prstTxWarp prst="textNoShape">
              <a:avLst/>
            </a:prstTxWarp>
          </a:bodyPr>
          <a:lstStyle/>
          <a:p>
            <a:pPr algn="ctr" defTabSz="90691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596" b="1" kern="0" dirty="0">
              <a:solidFill>
                <a:srgbClr val="FFFFFF">
                  <a:lumMod val="95000"/>
                </a:srgbClr>
              </a:solidFill>
              <a:latin typeface="Calibri" panose="020F0502020204030204"/>
            </a:endParaRPr>
          </a:p>
        </p:txBody>
      </p:sp>
      <p:sp>
        <p:nvSpPr>
          <p:cNvPr id="122" name="Oval 121"/>
          <p:cNvSpPr/>
          <p:nvPr/>
        </p:nvSpPr>
        <p:spPr bwMode="auto">
          <a:xfrm>
            <a:off x="10201423" y="3957073"/>
            <a:ext cx="314377" cy="314377"/>
          </a:xfrm>
          <a:prstGeom prst="ellipse">
            <a:avLst/>
          </a:prstGeom>
          <a:solidFill>
            <a:srgbClr val="007233">
              <a:alpha val="81961"/>
            </a:srgbClr>
          </a:solidFill>
          <a:ln w="2857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45367" rIns="0" bIns="45367" numCol="1" rtlCol="0" anchor="ctr" anchorCtr="0" compatLnSpc="1">
            <a:prstTxWarp prst="textNoShape">
              <a:avLst/>
            </a:prstTxWarp>
          </a:bodyPr>
          <a:lstStyle/>
          <a:p>
            <a:pPr algn="ctr" defTabSz="90691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596" b="1" kern="0" dirty="0">
              <a:solidFill>
                <a:srgbClr val="FFFFFF">
                  <a:lumMod val="95000"/>
                </a:srgbClr>
              </a:solidFill>
              <a:latin typeface="Calibri" panose="020F0502020204030204"/>
            </a:endParaRPr>
          </a:p>
        </p:txBody>
      </p:sp>
      <p:sp>
        <p:nvSpPr>
          <p:cNvPr id="123" name="Oval 122"/>
          <p:cNvSpPr/>
          <p:nvPr/>
        </p:nvSpPr>
        <p:spPr bwMode="auto">
          <a:xfrm>
            <a:off x="8374324" y="3950644"/>
            <a:ext cx="314377" cy="314377"/>
          </a:xfrm>
          <a:prstGeom prst="ellipse">
            <a:avLst/>
          </a:prstGeom>
          <a:solidFill>
            <a:srgbClr val="007233">
              <a:alpha val="81961"/>
            </a:srgbClr>
          </a:solidFill>
          <a:ln w="2857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45367" rIns="0" bIns="45367" numCol="1" rtlCol="0" anchor="ctr" anchorCtr="0" compatLnSpc="1">
            <a:prstTxWarp prst="textNoShape">
              <a:avLst/>
            </a:prstTxWarp>
          </a:bodyPr>
          <a:lstStyle/>
          <a:p>
            <a:pPr algn="ctr" defTabSz="90691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596" b="1" kern="0" dirty="0">
              <a:solidFill>
                <a:srgbClr val="FFFFFF">
                  <a:lumMod val="95000"/>
                </a:srgbClr>
              </a:solidFill>
              <a:latin typeface="Calibri" panose="020F0502020204030204"/>
            </a:endParaRPr>
          </a:p>
        </p:txBody>
      </p:sp>
      <p:sp>
        <p:nvSpPr>
          <p:cNvPr id="124" name="Freeform 48"/>
          <p:cNvSpPr>
            <a:spLocks noChangeAspect="1"/>
          </p:cNvSpPr>
          <p:nvPr/>
        </p:nvSpPr>
        <p:spPr bwMode="black">
          <a:xfrm>
            <a:off x="8416814" y="4011916"/>
            <a:ext cx="229395" cy="202057"/>
          </a:xfrm>
          <a:custGeom>
            <a:avLst/>
            <a:gdLst/>
            <a:ahLst/>
            <a:cxnLst/>
            <a:rect l="l" t="t" r="r" b="b"/>
            <a:pathLst>
              <a:path w="4740335" h="4048081">
                <a:moveTo>
                  <a:pt x="3683614" y="1098549"/>
                </a:moveTo>
                <a:cubicBezTo>
                  <a:pt x="3683654" y="1098549"/>
                  <a:pt x="3689354" y="1098549"/>
                  <a:pt x="4502870" y="1098549"/>
                </a:cubicBezTo>
                <a:cubicBezTo>
                  <a:pt x="4633477" y="1098549"/>
                  <a:pt x="4740335" y="1205183"/>
                  <a:pt x="4740335" y="1335514"/>
                </a:cubicBezTo>
                <a:cubicBezTo>
                  <a:pt x="4740335" y="1335569"/>
                  <a:pt x="4740335" y="1343335"/>
                  <a:pt x="4740335" y="2449249"/>
                </a:cubicBezTo>
                <a:cubicBezTo>
                  <a:pt x="4740335" y="2579580"/>
                  <a:pt x="4633477" y="2686214"/>
                  <a:pt x="4502870" y="2686214"/>
                </a:cubicBezTo>
                <a:cubicBezTo>
                  <a:pt x="4502870" y="2686253"/>
                  <a:pt x="4502870" y="2691777"/>
                  <a:pt x="4502870" y="3480046"/>
                </a:cubicBezTo>
                <a:cubicBezTo>
                  <a:pt x="4502870" y="3610377"/>
                  <a:pt x="4396011" y="3717011"/>
                  <a:pt x="4265405" y="3717011"/>
                </a:cubicBezTo>
                <a:cubicBezTo>
                  <a:pt x="4265376" y="3717011"/>
                  <a:pt x="4262133" y="3717011"/>
                  <a:pt x="3909206" y="3717011"/>
                </a:cubicBezTo>
                <a:cubicBezTo>
                  <a:pt x="3790473" y="3717011"/>
                  <a:pt x="3683614" y="3610377"/>
                  <a:pt x="3683614" y="3480046"/>
                </a:cubicBezTo>
                <a:cubicBezTo>
                  <a:pt x="3683614" y="3480010"/>
                  <a:pt x="3683614" y="3474701"/>
                  <a:pt x="3683614" y="2686214"/>
                </a:cubicBezTo>
                <a:cubicBezTo>
                  <a:pt x="3553008" y="2686214"/>
                  <a:pt x="3446148" y="2579580"/>
                  <a:pt x="3446148" y="2449249"/>
                </a:cubicBezTo>
                <a:cubicBezTo>
                  <a:pt x="3446148" y="2449192"/>
                  <a:pt x="3446148" y="2441288"/>
                  <a:pt x="3446148" y="1335514"/>
                </a:cubicBezTo>
                <a:cubicBezTo>
                  <a:pt x="3446148" y="1205183"/>
                  <a:pt x="3553008" y="1098549"/>
                  <a:pt x="3683614" y="1098549"/>
                </a:cubicBezTo>
                <a:close/>
                <a:moveTo>
                  <a:pt x="236546" y="1098549"/>
                </a:moveTo>
                <a:cubicBezTo>
                  <a:pt x="236570" y="1098549"/>
                  <a:pt x="240947" y="1098549"/>
                  <a:pt x="1052628" y="1098549"/>
                </a:cubicBezTo>
                <a:cubicBezTo>
                  <a:pt x="1182728" y="1098549"/>
                  <a:pt x="1289174" y="1205183"/>
                  <a:pt x="1289174" y="1335514"/>
                </a:cubicBezTo>
                <a:cubicBezTo>
                  <a:pt x="1289174" y="1335532"/>
                  <a:pt x="1289174" y="1340039"/>
                  <a:pt x="1289174" y="2449249"/>
                </a:cubicBezTo>
                <a:cubicBezTo>
                  <a:pt x="1289174" y="2579580"/>
                  <a:pt x="1182728" y="2686214"/>
                  <a:pt x="1052628" y="2686214"/>
                </a:cubicBezTo>
                <a:cubicBezTo>
                  <a:pt x="1052628" y="2686235"/>
                  <a:pt x="1052628" y="2690268"/>
                  <a:pt x="1052628" y="3480046"/>
                </a:cubicBezTo>
                <a:cubicBezTo>
                  <a:pt x="1052628" y="3610377"/>
                  <a:pt x="946183" y="3717011"/>
                  <a:pt x="827910" y="3717011"/>
                </a:cubicBezTo>
                <a:cubicBezTo>
                  <a:pt x="827894" y="3717011"/>
                  <a:pt x="825508" y="3717011"/>
                  <a:pt x="473091" y="3717011"/>
                </a:cubicBezTo>
                <a:cubicBezTo>
                  <a:pt x="342991" y="3717011"/>
                  <a:pt x="236546" y="3610377"/>
                  <a:pt x="236546" y="3480046"/>
                </a:cubicBezTo>
                <a:cubicBezTo>
                  <a:pt x="236546" y="3480026"/>
                  <a:pt x="236546" y="3476021"/>
                  <a:pt x="236546" y="2686214"/>
                </a:cubicBezTo>
                <a:cubicBezTo>
                  <a:pt x="106446" y="2686214"/>
                  <a:pt x="0" y="2579580"/>
                  <a:pt x="0" y="2449249"/>
                </a:cubicBezTo>
                <a:cubicBezTo>
                  <a:pt x="0" y="2449230"/>
                  <a:pt x="0" y="2444630"/>
                  <a:pt x="0" y="1335514"/>
                </a:cubicBezTo>
                <a:cubicBezTo>
                  <a:pt x="0" y="1205183"/>
                  <a:pt x="106446" y="1098549"/>
                  <a:pt x="236546" y="1098549"/>
                </a:cubicBezTo>
                <a:close/>
                <a:moveTo>
                  <a:pt x="1895194" y="993211"/>
                </a:moveTo>
                <a:cubicBezTo>
                  <a:pt x="1895245" y="993211"/>
                  <a:pt x="1902161" y="993211"/>
                  <a:pt x="2845141" y="993211"/>
                </a:cubicBezTo>
                <a:cubicBezTo>
                  <a:pt x="2999507" y="993211"/>
                  <a:pt x="3130125" y="1123457"/>
                  <a:pt x="3130125" y="1277385"/>
                </a:cubicBezTo>
                <a:cubicBezTo>
                  <a:pt x="3130125" y="1277420"/>
                  <a:pt x="3130125" y="1284134"/>
                  <a:pt x="3130125" y="2568008"/>
                </a:cubicBezTo>
                <a:cubicBezTo>
                  <a:pt x="3130125" y="2721936"/>
                  <a:pt x="2999507" y="2852182"/>
                  <a:pt x="2845141" y="2852182"/>
                </a:cubicBezTo>
                <a:cubicBezTo>
                  <a:pt x="2845141" y="2852231"/>
                  <a:pt x="2845141" y="2858826"/>
                  <a:pt x="2845141" y="3763907"/>
                </a:cubicBezTo>
                <a:cubicBezTo>
                  <a:pt x="2845141" y="3917835"/>
                  <a:pt x="2726398" y="4048081"/>
                  <a:pt x="2572031" y="4048081"/>
                </a:cubicBezTo>
                <a:cubicBezTo>
                  <a:pt x="2571992" y="4048081"/>
                  <a:pt x="2568051" y="4048081"/>
                  <a:pt x="2168304" y="4048081"/>
                </a:cubicBezTo>
                <a:cubicBezTo>
                  <a:pt x="2013937" y="4048081"/>
                  <a:pt x="1895194" y="3917835"/>
                  <a:pt x="1895194" y="3763907"/>
                </a:cubicBezTo>
                <a:cubicBezTo>
                  <a:pt x="1895194" y="3763858"/>
                  <a:pt x="1895194" y="3757193"/>
                  <a:pt x="1895194" y="2852182"/>
                </a:cubicBezTo>
                <a:cubicBezTo>
                  <a:pt x="1740828" y="2852182"/>
                  <a:pt x="1610210" y="2721936"/>
                  <a:pt x="1610210" y="2568008"/>
                </a:cubicBezTo>
                <a:cubicBezTo>
                  <a:pt x="1610210" y="2567966"/>
                  <a:pt x="1610210" y="2560581"/>
                  <a:pt x="1610210" y="1277385"/>
                </a:cubicBezTo>
                <a:cubicBezTo>
                  <a:pt x="1610210" y="1123457"/>
                  <a:pt x="1740828" y="993211"/>
                  <a:pt x="1895194" y="993211"/>
                </a:cubicBezTo>
                <a:close/>
                <a:moveTo>
                  <a:pt x="4093246" y="245790"/>
                </a:moveTo>
                <a:cubicBezTo>
                  <a:pt x="4306565" y="245790"/>
                  <a:pt x="4479495" y="420965"/>
                  <a:pt x="4479495" y="637055"/>
                </a:cubicBezTo>
                <a:cubicBezTo>
                  <a:pt x="4479495" y="853145"/>
                  <a:pt x="4306565" y="1028320"/>
                  <a:pt x="4093246" y="1028320"/>
                </a:cubicBezTo>
                <a:cubicBezTo>
                  <a:pt x="3879927" y="1028320"/>
                  <a:pt x="3706997" y="853145"/>
                  <a:pt x="3706997" y="637055"/>
                </a:cubicBezTo>
                <a:cubicBezTo>
                  <a:pt x="3706997" y="420965"/>
                  <a:pt x="3879927" y="245790"/>
                  <a:pt x="4093246" y="245790"/>
                </a:cubicBezTo>
                <a:close/>
                <a:moveTo>
                  <a:pt x="644584" y="245790"/>
                </a:moveTo>
                <a:cubicBezTo>
                  <a:pt x="856519" y="245790"/>
                  <a:pt x="1028326" y="420965"/>
                  <a:pt x="1028326" y="637055"/>
                </a:cubicBezTo>
                <a:cubicBezTo>
                  <a:pt x="1028326" y="853145"/>
                  <a:pt x="856519" y="1028320"/>
                  <a:pt x="644584" y="1028320"/>
                </a:cubicBezTo>
                <a:cubicBezTo>
                  <a:pt x="432649" y="1028320"/>
                  <a:pt x="260842" y="853145"/>
                  <a:pt x="260842" y="637055"/>
                </a:cubicBezTo>
                <a:cubicBezTo>
                  <a:pt x="260842" y="420965"/>
                  <a:pt x="432649" y="245790"/>
                  <a:pt x="644584" y="245790"/>
                </a:cubicBezTo>
                <a:close/>
                <a:moveTo>
                  <a:pt x="2367657" y="0"/>
                </a:moveTo>
                <a:cubicBezTo>
                  <a:pt x="2616992" y="0"/>
                  <a:pt x="2819118" y="203249"/>
                  <a:pt x="2819118" y="453969"/>
                </a:cubicBezTo>
                <a:cubicBezTo>
                  <a:pt x="2819118" y="704689"/>
                  <a:pt x="2616992" y="907938"/>
                  <a:pt x="2367657" y="907938"/>
                </a:cubicBezTo>
                <a:cubicBezTo>
                  <a:pt x="2118322" y="907938"/>
                  <a:pt x="1916196" y="704689"/>
                  <a:pt x="1916196" y="453969"/>
                </a:cubicBezTo>
                <a:cubicBezTo>
                  <a:pt x="1916196" y="203249"/>
                  <a:pt x="2118322" y="0"/>
                  <a:pt x="2367657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136770" tIns="109418" rIns="136770" bIns="10941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9724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795" kern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9432915" y="3027353"/>
            <a:ext cx="894170" cy="439710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Power BI Content Pack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9936043" y="4343627"/>
            <a:ext cx="894170" cy="439710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Dashboard iPad App</a:t>
            </a:r>
          </a:p>
        </p:txBody>
      </p:sp>
      <p:grpSp>
        <p:nvGrpSpPr>
          <p:cNvPr id="127" name="Group 126"/>
          <p:cNvGrpSpPr>
            <a:grpSpLocks noChangeAspect="1"/>
          </p:cNvGrpSpPr>
          <p:nvPr/>
        </p:nvGrpSpPr>
        <p:grpSpPr bwMode="black">
          <a:xfrm>
            <a:off x="10254145" y="4028709"/>
            <a:ext cx="190668" cy="188110"/>
            <a:chOff x="2916435" y="3914152"/>
            <a:chExt cx="930763" cy="918513"/>
          </a:xfrm>
        </p:grpSpPr>
        <p:pic>
          <p:nvPicPr>
            <p:cNvPr id="128" name="Picture 127"/>
            <p:cNvPicPr>
              <a:picLocks noChangeAspect="1"/>
            </p:cNvPicPr>
            <p:nvPr/>
          </p:nvPicPr>
          <p:blipFill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black">
            <a:xfrm rot="2614426" flipH="1">
              <a:off x="2916435" y="4302640"/>
              <a:ext cx="394555" cy="530025"/>
            </a:xfrm>
            <a:prstGeom prst="rect">
              <a:avLst/>
            </a:prstGeom>
          </p:spPr>
        </p:pic>
        <p:sp>
          <p:nvSpPr>
            <p:cNvPr id="129" name="Freeform 61"/>
            <p:cNvSpPr>
              <a:spLocks/>
            </p:cNvSpPr>
            <p:nvPr/>
          </p:nvSpPr>
          <p:spPr bwMode="black">
            <a:xfrm rot="10800000">
              <a:off x="3279998" y="3914152"/>
              <a:ext cx="567200" cy="820335"/>
            </a:xfrm>
            <a:custGeom>
              <a:avLst/>
              <a:gdLst/>
              <a:ahLst/>
              <a:cxnLst>
                <a:cxn ang="0">
                  <a:pos x="251" y="363"/>
                </a:cxn>
                <a:cxn ang="0">
                  <a:pos x="243" y="372"/>
                </a:cxn>
                <a:cxn ang="0">
                  <a:pos x="35" y="372"/>
                </a:cxn>
                <a:cxn ang="0">
                  <a:pos x="27" y="363"/>
                </a:cxn>
                <a:cxn ang="0">
                  <a:pos x="27" y="36"/>
                </a:cxn>
                <a:cxn ang="0">
                  <a:pos x="35" y="27"/>
                </a:cxn>
                <a:cxn ang="0">
                  <a:pos x="243" y="27"/>
                </a:cxn>
                <a:cxn ang="0">
                  <a:pos x="251" y="36"/>
                </a:cxn>
                <a:cxn ang="0">
                  <a:pos x="251" y="108"/>
                </a:cxn>
                <a:cxn ang="0">
                  <a:pos x="277" y="84"/>
                </a:cxn>
                <a:cxn ang="0">
                  <a:pos x="277" y="10"/>
                </a:cxn>
                <a:cxn ang="0">
                  <a:pos x="267" y="0"/>
                </a:cxn>
                <a:cxn ang="0">
                  <a:pos x="11" y="0"/>
                </a:cxn>
                <a:cxn ang="0">
                  <a:pos x="0" y="10"/>
                </a:cxn>
                <a:cxn ang="0">
                  <a:pos x="0" y="389"/>
                </a:cxn>
                <a:cxn ang="0">
                  <a:pos x="11" y="399"/>
                </a:cxn>
                <a:cxn ang="0">
                  <a:pos x="267" y="399"/>
                </a:cxn>
                <a:cxn ang="0">
                  <a:pos x="277" y="389"/>
                </a:cxn>
                <a:cxn ang="0">
                  <a:pos x="277" y="168"/>
                </a:cxn>
                <a:cxn ang="0">
                  <a:pos x="251" y="191"/>
                </a:cxn>
                <a:cxn ang="0">
                  <a:pos x="251" y="363"/>
                </a:cxn>
              </a:cxnLst>
              <a:rect l="0" t="0" r="r" b="b"/>
              <a:pathLst>
                <a:path w="277" h="399">
                  <a:moveTo>
                    <a:pt x="251" y="363"/>
                  </a:moveTo>
                  <a:cubicBezTo>
                    <a:pt x="251" y="368"/>
                    <a:pt x="247" y="372"/>
                    <a:pt x="243" y="372"/>
                  </a:cubicBezTo>
                  <a:cubicBezTo>
                    <a:pt x="35" y="372"/>
                    <a:pt x="35" y="372"/>
                    <a:pt x="35" y="372"/>
                  </a:cubicBezTo>
                  <a:cubicBezTo>
                    <a:pt x="31" y="372"/>
                    <a:pt x="27" y="368"/>
                    <a:pt x="27" y="363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1"/>
                    <a:pt x="31" y="27"/>
                    <a:pt x="35" y="27"/>
                  </a:cubicBezTo>
                  <a:cubicBezTo>
                    <a:pt x="243" y="27"/>
                    <a:pt x="243" y="27"/>
                    <a:pt x="243" y="27"/>
                  </a:cubicBezTo>
                  <a:cubicBezTo>
                    <a:pt x="247" y="27"/>
                    <a:pt x="251" y="31"/>
                    <a:pt x="251" y="36"/>
                  </a:cubicBezTo>
                  <a:cubicBezTo>
                    <a:pt x="251" y="108"/>
                    <a:pt x="251" y="108"/>
                    <a:pt x="251" y="108"/>
                  </a:cubicBezTo>
                  <a:cubicBezTo>
                    <a:pt x="277" y="84"/>
                    <a:pt x="277" y="84"/>
                    <a:pt x="277" y="84"/>
                  </a:cubicBezTo>
                  <a:cubicBezTo>
                    <a:pt x="277" y="10"/>
                    <a:pt x="277" y="10"/>
                    <a:pt x="277" y="10"/>
                  </a:cubicBezTo>
                  <a:cubicBezTo>
                    <a:pt x="277" y="4"/>
                    <a:pt x="273" y="0"/>
                    <a:pt x="26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89"/>
                    <a:pt x="0" y="389"/>
                    <a:pt x="0" y="389"/>
                  </a:cubicBezTo>
                  <a:cubicBezTo>
                    <a:pt x="0" y="395"/>
                    <a:pt x="5" y="399"/>
                    <a:pt x="11" y="399"/>
                  </a:cubicBezTo>
                  <a:cubicBezTo>
                    <a:pt x="267" y="399"/>
                    <a:pt x="267" y="399"/>
                    <a:pt x="267" y="399"/>
                  </a:cubicBezTo>
                  <a:cubicBezTo>
                    <a:pt x="273" y="399"/>
                    <a:pt x="277" y="395"/>
                    <a:pt x="277" y="389"/>
                  </a:cubicBezTo>
                  <a:cubicBezTo>
                    <a:pt x="277" y="168"/>
                    <a:pt x="277" y="168"/>
                    <a:pt x="277" y="168"/>
                  </a:cubicBezTo>
                  <a:cubicBezTo>
                    <a:pt x="251" y="191"/>
                    <a:pt x="251" y="191"/>
                    <a:pt x="251" y="191"/>
                  </a:cubicBezTo>
                  <a:lnTo>
                    <a:pt x="251" y="363"/>
                  </a:lnTo>
                  <a:close/>
                </a:path>
              </a:pathLst>
            </a:custGeom>
            <a:solidFill>
              <a:srgbClr val="FFFFFF"/>
            </a:solidFill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>
                <a:defRPr/>
              </a:pPr>
              <a:endParaRPr lang="en-US" sz="900" kern="0" dirty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</p:grpSp>
      <p:sp>
        <p:nvSpPr>
          <p:cNvPr id="130" name="Left Bracket 129"/>
          <p:cNvSpPr/>
          <p:nvPr/>
        </p:nvSpPr>
        <p:spPr>
          <a:xfrm rot="16200000">
            <a:off x="3861167" y="3321831"/>
            <a:ext cx="49974" cy="4195127"/>
          </a:xfrm>
          <a:prstGeom prst="leftBracket">
            <a:avLst/>
          </a:prstGeom>
          <a:ln>
            <a:solidFill>
              <a:srgbClr val="2A87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4" tIns="45706" rIns="91414" bIns="4570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49">
              <a:defRPr/>
            </a:pPr>
            <a:endParaRPr lang="en-US" kern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31" name="Left Bracket 130"/>
          <p:cNvSpPr/>
          <p:nvPr/>
        </p:nvSpPr>
        <p:spPr>
          <a:xfrm rot="5400000" flipV="1">
            <a:off x="8524152" y="-416670"/>
            <a:ext cx="146915" cy="5554843"/>
          </a:xfrm>
          <a:prstGeom prst="leftBracket">
            <a:avLst/>
          </a:prstGeom>
          <a:ln>
            <a:solidFill>
              <a:srgbClr val="2A87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4" tIns="45706" rIns="91414" bIns="4570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49">
              <a:defRPr/>
            </a:pPr>
            <a:endParaRPr lang="en-US" kern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grpSp>
        <p:nvGrpSpPr>
          <p:cNvPr id="132" name="Group 131"/>
          <p:cNvGrpSpPr/>
          <p:nvPr/>
        </p:nvGrpSpPr>
        <p:grpSpPr>
          <a:xfrm>
            <a:off x="8876061" y="3597695"/>
            <a:ext cx="592722" cy="592722"/>
            <a:chOff x="6297915" y="1916198"/>
            <a:chExt cx="594360" cy="594360"/>
          </a:xfrm>
        </p:grpSpPr>
        <p:sp>
          <p:nvSpPr>
            <p:cNvPr id="133" name="Oval 132"/>
            <p:cNvSpPr/>
            <p:nvPr/>
          </p:nvSpPr>
          <p:spPr bwMode="auto">
            <a:xfrm>
              <a:off x="6297915" y="1916198"/>
              <a:ext cx="594360" cy="594360"/>
            </a:xfrm>
            <a:prstGeom prst="ellipse">
              <a:avLst/>
            </a:prstGeom>
            <a:solidFill>
              <a:srgbClr val="FFFFFF">
                <a:alpha val="81961"/>
              </a:srgbClr>
            </a:solidFill>
            <a:ln w="28575" cap="flat" cmpd="sng" algn="ctr">
              <a:solidFill>
                <a:srgbClr val="007233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pic>
          <p:nvPicPr>
            <p:cNvPr id="134" name="Picture 6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451402" y="2008471"/>
              <a:ext cx="332061" cy="375485"/>
            </a:xfrm>
            <a:prstGeom prst="rect">
              <a:avLst/>
            </a:prstGeom>
            <a:noFill/>
            <a:ln>
              <a:noFill/>
            </a:ln>
            <a:extLst/>
          </p:spPr>
        </p:pic>
      </p:grpSp>
      <p:sp>
        <p:nvSpPr>
          <p:cNvPr id="135" name="Rectangle 134"/>
          <p:cNvSpPr/>
          <p:nvPr/>
        </p:nvSpPr>
        <p:spPr>
          <a:xfrm>
            <a:off x="8420573" y="2478038"/>
            <a:ext cx="1503701" cy="527234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998" b="1" kern="0" spc="150" dirty="0">
                <a:solidFill>
                  <a:srgbClr val="8D8D8D"/>
                </a:solidFill>
                <a:latin typeface="Calibri" panose="020F0502020204030204"/>
              </a:rPr>
              <a:t>CUMULATIVE VALUE ON-PREM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8854561" y="4817885"/>
            <a:ext cx="873192" cy="40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0389">
              <a:defRPr/>
            </a:pPr>
            <a:r>
              <a:rPr lang="en-US" sz="1995" b="1" kern="0" spc="299" dirty="0">
                <a:ln>
                  <a:solidFill>
                    <a:srgbClr val="DC3C00">
                      <a:alpha val="0"/>
                    </a:srgbClr>
                  </a:solidFill>
                </a:ln>
                <a:solidFill>
                  <a:srgbClr val="007233"/>
                </a:solidFill>
                <a:latin typeface="Calibri" panose="020F0502020204030204"/>
              </a:rPr>
              <a:t>2016</a:t>
            </a:r>
            <a:endParaRPr lang="en-US" sz="1795" b="1" kern="0" spc="299" dirty="0">
              <a:solidFill>
                <a:srgbClr val="007233"/>
              </a:solidFill>
              <a:latin typeface="Calibri" panose="020F0502020204030204"/>
            </a:endParaRPr>
          </a:p>
        </p:txBody>
      </p:sp>
      <p:sp>
        <p:nvSpPr>
          <p:cNvPr id="137" name="Title 1"/>
          <p:cNvSpPr txBox="1">
            <a:spLocks/>
          </p:cNvSpPr>
          <p:nvPr/>
        </p:nvSpPr>
        <p:spPr>
          <a:xfrm>
            <a:off x="7924656" y="5822951"/>
            <a:ext cx="2684071" cy="507700"/>
          </a:xfrm>
          <a:prstGeom prst="rect">
            <a:avLst/>
          </a:prstGeom>
        </p:spPr>
        <p:txBody>
          <a:bodyPr lIns="89384" tIns="44691" rIns="89384" bIns="44691" anchor="t"/>
          <a:lstStyle>
            <a:lvl1pPr algn="ctr" defTabSz="914400" rtl="0" eaLnBrk="1" latinLnBrk="0" hangingPunct="1">
              <a:lnSpc>
                <a:spcPts val="3800"/>
              </a:lnSpc>
              <a:spcBef>
                <a:spcPct val="0"/>
              </a:spcBef>
              <a:buNone/>
              <a:defRPr sz="2800" b="1" i="1" kern="1200" spc="300" baseline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</a:lstStyle>
          <a:p>
            <a:pPr defTabSz="911764">
              <a:lnSpc>
                <a:spcPts val="2195"/>
              </a:lnSpc>
              <a:defRPr/>
            </a:pPr>
            <a:r>
              <a:rPr lang="en-US" sz="1596" i="0" kern="900" spc="299" dirty="0">
                <a:solidFill>
                  <a:srgbClr val="007233"/>
                </a:solidFill>
                <a:latin typeface="Calibri" panose="020F0502020204030204"/>
              </a:rPr>
              <a:t>SERVER BUILT FROM CLOUD</a:t>
            </a:r>
            <a:endParaRPr lang="en-US" sz="2793" i="0" kern="900" spc="299" dirty="0">
              <a:solidFill>
                <a:srgbClr val="007233"/>
              </a:solidFill>
              <a:latin typeface="Calibri" panose="020F0502020204030204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050310" y="5571632"/>
            <a:ext cx="2430550" cy="255493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150" dirty="0">
                <a:solidFill>
                  <a:srgbClr val="FFB900">
                    <a:lumMod val="50000"/>
                  </a:srgbClr>
                </a:solidFill>
                <a:latin typeface="Calibri" panose="020F0502020204030204"/>
              </a:rPr>
              <a:t>CLOUD INSPIRED</a:t>
            </a:r>
          </a:p>
        </p:txBody>
      </p:sp>
      <p:sp>
        <p:nvSpPr>
          <p:cNvPr id="139" name="Freeform 124"/>
          <p:cNvSpPr>
            <a:spLocks noChangeAspect="1"/>
          </p:cNvSpPr>
          <p:nvPr/>
        </p:nvSpPr>
        <p:spPr bwMode="black">
          <a:xfrm>
            <a:off x="9724307" y="3578273"/>
            <a:ext cx="227155" cy="227124"/>
          </a:xfrm>
          <a:custGeom>
            <a:avLst/>
            <a:gdLst>
              <a:gd name="connsiteX0" fmla="*/ 2846107 w 2846107"/>
              <a:gd name="connsiteY0" fmla="*/ 1526447 h 2845712"/>
              <a:gd name="connsiteX1" fmla="*/ 2844123 w 2846107"/>
              <a:gd name="connsiteY1" fmla="*/ 1565744 h 2845712"/>
              <a:gd name="connsiteX2" fmla="*/ 1425742 w 2846107"/>
              <a:gd name="connsiteY2" fmla="*/ 2845712 h 2845712"/>
              <a:gd name="connsiteX3" fmla="*/ 1138405 w 2846107"/>
              <a:gd name="connsiteY3" fmla="*/ 2816746 h 2845712"/>
              <a:gd name="connsiteX4" fmla="*/ 1045028 w 2846107"/>
              <a:gd name="connsiteY4" fmla="*/ 2792736 h 2845712"/>
              <a:gd name="connsiteX5" fmla="*/ 1505920 w 2846107"/>
              <a:gd name="connsiteY5" fmla="*/ 1526448 h 2845712"/>
              <a:gd name="connsiteX6" fmla="*/ 1540042 w 2846107"/>
              <a:gd name="connsiteY6" fmla="*/ 1526449 h 2845712"/>
              <a:gd name="connsiteX7" fmla="*/ 1540042 w 2846107"/>
              <a:gd name="connsiteY7" fmla="*/ 1526448 h 2845712"/>
              <a:gd name="connsiteX8" fmla="*/ 1311441 w 2846107"/>
              <a:gd name="connsiteY8" fmla="*/ 0 h 2845712"/>
              <a:gd name="connsiteX9" fmla="*/ 1311442 w 2846107"/>
              <a:gd name="connsiteY9" fmla="*/ 1297847 h 2845712"/>
              <a:gd name="connsiteX10" fmla="*/ 1311442 w 2846107"/>
              <a:gd name="connsiteY10" fmla="*/ 1392388 h 2845712"/>
              <a:gd name="connsiteX11" fmla="*/ 830345 w 2846107"/>
              <a:gd name="connsiteY11" fmla="*/ 2714192 h 2845712"/>
              <a:gd name="connsiteX12" fmla="*/ 746149 w 2846107"/>
              <a:gd name="connsiteY12" fmla="*/ 2673633 h 2845712"/>
              <a:gd name="connsiteX13" fmla="*/ 0 w 2846107"/>
              <a:gd name="connsiteY13" fmla="*/ 1419970 h 2845712"/>
              <a:gd name="connsiteX14" fmla="*/ 1279968 w 2846107"/>
              <a:gd name="connsiteY14" fmla="*/ 1589 h 2845712"/>
              <a:gd name="connsiteX15" fmla="*/ 1540042 w 2846107"/>
              <a:gd name="connsiteY15" fmla="*/ 0 h 2845712"/>
              <a:gd name="connsiteX16" fmla="*/ 1571516 w 2846107"/>
              <a:gd name="connsiteY16" fmla="*/ 1589 h 2845712"/>
              <a:gd name="connsiteX17" fmla="*/ 2844123 w 2846107"/>
              <a:gd name="connsiteY17" fmla="*/ 1274196 h 2845712"/>
              <a:gd name="connsiteX18" fmla="*/ 2845317 w 2846107"/>
              <a:gd name="connsiteY18" fmla="*/ 1297848 h 2845712"/>
              <a:gd name="connsiteX19" fmla="*/ 1540042 w 2846107"/>
              <a:gd name="connsiteY19" fmla="*/ 1297847 h 2845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46107" h="2845712">
                <a:moveTo>
                  <a:pt x="2846107" y="1526447"/>
                </a:moveTo>
                <a:lnTo>
                  <a:pt x="2844123" y="1565744"/>
                </a:lnTo>
                <a:cubicBezTo>
                  <a:pt x="2771111" y="2284684"/>
                  <a:pt x="2163945" y="2845712"/>
                  <a:pt x="1425742" y="2845712"/>
                </a:cubicBezTo>
                <a:cubicBezTo>
                  <a:pt x="1327315" y="2845712"/>
                  <a:pt x="1231218" y="2835738"/>
                  <a:pt x="1138405" y="2816746"/>
                </a:cubicBezTo>
                <a:lnTo>
                  <a:pt x="1045028" y="2792736"/>
                </a:lnTo>
                <a:lnTo>
                  <a:pt x="1505920" y="1526448"/>
                </a:lnTo>
                <a:lnTo>
                  <a:pt x="1540042" y="1526449"/>
                </a:lnTo>
                <a:lnTo>
                  <a:pt x="1540042" y="1526448"/>
                </a:lnTo>
                <a:close/>
                <a:moveTo>
                  <a:pt x="1311441" y="0"/>
                </a:moveTo>
                <a:lnTo>
                  <a:pt x="1311442" y="1297847"/>
                </a:lnTo>
                <a:lnTo>
                  <a:pt x="1311442" y="1392388"/>
                </a:lnTo>
                <a:lnTo>
                  <a:pt x="830345" y="2714192"/>
                </a:lnTo>
                <a:lnTo>
                  <a:pt x="746149" y="2673633"/>
                </a:lnTo>
                <a:cubicBezTo>
                  <a:pt x="301709" y="2432199"/>
                  <a:pt x="0" y="1961319"/>
                  <a:pt x="0" y="1419970"/>
                </a:cubicBezTo>
                <a:cubicBezTo>
                  <a:pt x="0" y="681768"/>
                  <a:pt x="561029" y="74601"/>
                  <a:pt x="1279968" y="1589"/>
                </a:cubicBezTo>
                <a:close/>
                <a:moveTo>
                  <a:pt x="1540042" y="0"/>
                </a:moveTo>
                <a:lnTo>
                  <a:pt x="1571516" y="1589"/>
                </a:lnTo>
                <a:cubicBezTo>
                  <a:pt x="2242526" y="69734"/>
                  <a:pt x="2775978" y="603186"/>
                  <a:pt x="2844123" y="1274196"/>
                </a:cubicBezTo>
                <a:lnTo>
                  <a:pt x="2845317" y="1297848"/>
                </a:lnTo>
                <a:lnTo>
                  <a:pt x="1540042" y="1297847"/>
                </a:ln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kern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40" name="Group 139"/>
          <p:cNvGrpSpPr/>
          <p:nvPr/>
        </p:nvGrpSpPr>
        <p:grpSpPr>
          <a:xfrm>
            <a:off x="10823213" y="3539511"/>
            <a:ext cx="319156" cy="319156"/>
            <a:chOff x="7569343" y="3480800"/>
            <a:chExt cx="320040" cy="320040"/>
          </a:xfrm>
        </p:grpSpPr>
        <p:sp>
          <p:nvSpPr>
            <p:cNvPr id="141" name="Oval 140"/>
            <p:cNvSpPr/>
            <p:nvPr/>
          </p:nvSpPr>
          <p:spPr bwMode="auto">
            <a:xfrm>
              <a:off x="7569343" y="3480800"/>
              <a:ext cx="320040" cy="320040"/>
            </a:xfrm>
            <a:prstGeom prst="ellipse">
              <a:avLst/>
            </a:prstGeom>
            <a:solidFill>
              <a:srgbClr val="007233">
                <a:alpha val="81961"/>
              </a:srgbClr>
            </a:solidFill>
            <a:ln w="2857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5367" rIns="0" bIns="4536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0691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96" b="1" kern="0" dirty="0">
                <a:solidFill>
                  <a:srgbClr val="FFFFFF">
                    <a:lumMod val="95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142" name="Rounded Rectangle 6"/>
            <p:cNvSpPr/>
            <p:nvPr/>
          </p:nvSpPr>
          <p:spPr bwMode="black">
            <a:xfrm>
              <a:off x="7660309" y="3542926"/>
              <a:ext cx="138108" cy="195790"/>
            </a:xfrm>
            <a:custGeom>
              <a:avLst/>
              <a:gdLst/>
              <a:ahLst/>
              <a:cxnLst/>
              <a:rect l="l" t="t" r="r" b="b"/>
              <a:pathLst>
                <a:path w="3286897" h="4658497">
                  <a:moveTo>
                    <a:pt x="1600200" y="4382531"/>
                  </a:moveTo>
                  <a:cubicBezTo>
                    <a:pt x="1600200" y="4367744"/>
                    <a:pt x="1588213" y="4355757"/>
                    <a:pt x="1573426" y="4355757"/>
                  </a:cubicBezTo>
                  <a:lnTo>
                    <a:pt x="811428" y="4355757"/>
                  </a:lnTo>
                  <a:cubicBezTo>
                    <a:pt x="796641" y="4355757"/>
                    <a:pt x="784654" y="4367744"/>
                    <a:pt x="784654" y="4382531"/>
                  </a:cubicBezTo>
                  <a:lnTo>
                    <a:pt x="784654" y="4489621"/>
                  </a:lnTo>
                  <a:cubicBezTo>
                    <a:pt x="784654" y="4504408"/>
                    <a:pt x="796641" y="4516395"/>
                    <a:pt x="811428" y="4516395"/>
                  </a:cubicBezTo>
                  <a:lnTo>
                    <a:pt x="1573426" y="4516395"/>
                  </a:lnTo>
                  <a:cubicBezTo>
                    <a:pt x="1588213" y="4516395"/>
                    <a:pt x="1600200" y="4504408"/>
                    <a:pt x="1600200" y="4489621"/>
                  </a:cubicBezTo>
                  <a:close/>
                  <a:moveTo>
                    <a:pt x="2502243" y="4382531"/>
                  </a:moveTo>
                  <a:cubicBezTo>
                    <a:pt x="2502243" y="4367744"/>
                    <a:pt x="2490256" y="4355757"/>
                    <a:pt x="2475469" y="4355757"/>
                  </a:cubicBezTo>
                  <a:lnTo>
                    <a:pt x="1713471" y="4355757"/>
                  </a:lnTo>
                  <a:cubicBezTo>
                    <a:pt x="1698684" y="4355757"/>
                    <a:pt x="1686697" y="4367744"/>
                    <a:pt x="1686697" y="4382531"/>
                  </a:cubicBezTo>
                  <a:lnTo>
                    <a:pt x="1686697" y="4489621"/>
                  </a:lnTo>
                  <a:cubicBezTo>
                    <a:pt x="1686697" y="4504408"/>
                    <a:pt x="1698684" y="4516395"/>
                    <a:pt x="1713471" y="4516395"/>
                  </a:cubicBezTo>
                  <a:lnTo>
                    <a:pt x="2475469" y="4516395"/>
                  </a:lnTo>
                  <a:cubicBezTo>
                    <a:pt x="2490256" y="4516395"/>
                    <a:pt x="2502243" y="4504408"/>
                    <a:pt x="2502243" y="4489621"/>
                  </a:cubicBezTo>
                  <a:close/>
                  <a:moveTo>
                    <a:pt x="3021231" y="480896"/>
                  </a:moveTo>
                  <a:cubicBezTo>
                    <a:pt x="3021231" y="375524"/>
                    <a:pt x="2935811" y="290104"/>
                    <a:pt x="2830439" y="290104"/>
                  </a:cubicBezTo>
                  <a:lnTo>
                    <a:pt x="444108" y="290104"/>
                  </a:lnTo>
                  <a:cubicBezTo>
                    <a:pt x="338736" y="290104"/>
                    <a:pt x="253316" y="375524"/>
                    <a:pt x="253316" y="480896"/>
                  </a:cubicBezTo>
                  <a:lnTo>
                    <a:pt x="253316" y="4029043"/>
                  </a:lnTo>
                  <a:cubicBezTo>
                    <a:pt x="253316" y="4134415"/>
                    <a:pt x="338736" y="4219835"/>
                    <a:pt x="444108" y="4219835"/>
                  </a:cubicBezTo>
                  <a:lnTo>
                    <a:pt x="2830439" y="4219835"/>
                  </a:lnTo>
                  <a:cubicBezTo>
                    <a:pt x="2935811" y="4219835"/>
                    <a:pt x="3021231" y="4134415"/>
                    <a:pt x="3021231" y="4029043"/>
                  </a:cubicBezTo>
                  <a:close/>
                  <a:moveTo>
                    <a:pt x="3286897" y="226566"/>
                  </a:moveTo>
                  <a:lnTo>
                    <a:pt x="3286897" y="4431931"/>
                  </a:lnTo>
                  <a:cubicBezTo>
                    <a:pt x="3286897" y="4557060"/>
                    <a:pt x="3185460" y="4658497"/>
                    <a:pt x="3060331" y="4658497"/>
                  </a:cubicBezTo>
                  <a:lnTo>
                    <a:pt x="226566" y="4658497"/>
                  </a:lnTo>
                  <a:cubicBezTo>
                    <a:pt x="101437" y="4658497"/>
                    <a:pt x="0" y="4557060"/>
                    <a:pt x="0" y="4431931"/>
                  </a:cubicBezTo>
                  <a:lnTo>
                    <a:pt x="0" y="226566"/>
                  </a:lnTo>
                  <a:cubicBezTo>
                    <a:pt x="0" y="101437"/>
                    <a:pt x="101437" y="0"/>
                    <a:pt x="226566" y="0"/>
                  </a:cubicBezTo>
                  <a:lnTo>
                    <a:pt x="3060331" y="0"/>
                  </a:lnTo>
                  <a:cubicBezTo>
                    <a:pt x="3185460" y="0"/>
                    <a:pt x="3286897" y="101437"/>
                    <a:pt x="3286897" y="226566"/>
                  </a:cubicBezTo>
                  <a:close/>
                </a:path>
              </a:pathLst>
            </a:custGeom>
            <a:solidFill>
              <a:srgbClr val="FFFFFF"/>
            </a:solidFill>
            <a:ln w="1079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82074" tIns="41037" rIns="82074" bIns="41037" numCol="1" rtlCol="0" anchor="ctr" anchorCtr="0" compatLnSpc="1">
              <a:prstTxWarp prst="textNoShape">
                <a:avLst/>
              </a:prstTxWarp>
            </a:bodyPr>
            <a:lstStyle/>
            <a:p>
              <a:pPr defTabSz="738604">
                <a:defRPr/>
              </a:pPr>
              <a:endParaRPr lang="en-US" sz="1795" kern="0" spc="-122" dirty="0">
                <a:solidFill>
                  <a:srgbClr val="505050">
                    <a:lumMod val="50000"/>
                  </a:srgbClr>
                </a:solidFill>
                <a:latin typeface="Segoe Pro" pitchFamily="34" charset="0"/>
              </a:endParaRPr>
            </a:p>
          </p:txBody>
        </p:sp>
      </p:grpSp>
      <p:sp>
        <p:nvSpPr>
          <p:cNvPr id="143" name="Rectangle 142"/>
          <p:cNvSpPr/>
          <p:nvPr/>
        </p:nvSpPr>
        <p:spPr>
          <a:xfrm>
            <a:off x="10480860" y="3023580"/>
            <a:ext cx="894170" cy="439710"/>
          </a:xfrm>
          <a:prstGeom prst="rect">
            <a:avLst/>
          </a:prstGeom>
        </p:spPr>
        <p:txBody>
          <a:bodyPr wrap="square" lIns="89384" tIns="44691" rIns="89384" bIns="44691">
            <a:spAutoFit/>
          </a:bodyPr>
          <a:lstStyle/>
          <a:p>
            <a:pPr algn="ctr" defTabSz="911505">
              <a:lnSpc>
                <a:spcPct val="150000"/>
              </a:lnSpc>
              <a:defRPr/>
            </a:pPr>
            <a:r>
              <a:rPr lang="en-US" sz="798" b="1" kern="0" spc="50" dirty="0">
                <a:solidFill>
                  <a:srgbClr val="8D8D8D"/>
                </a:solidFill>
                <a:latin typeface="Calibri" panose="020F0502020204030204"/>
              </a:rPr>
              <a:t>Time Reporter Mobile App</a:t>
            </a:r>
          </a:p>
        </p:txBody>
      </p:sp>
      <p:sp>
        <p:nvSpPr>
          <p:cNvPr id="144" name="Title 16"/>
          <p:cNvSpPr>
            <a:spLocks noGrp="1"/>
          </p:cNvSpPr>
          <p:nvPr>
            <p:ph type="title"/>
          </p:nvPr>
        </p:nvSpPr>
        <p:spPr>
          <a:xfrm>
            <a:off x="269241" y="289957"/>
            <a:ext cx="11655840" cy="899537"/>
          </a:xfrm>
        </p:spPr>
        <p:txBody>
          <a:bodyPr/>
          <a:lstStyle/>
          <a:p>
            <a:r>
              <a:rPr lang="en-US" dirty="0"/>
              <a:t>Continuous Innovation</a:t>
            </a:r>
          </a:p>
        </p:txBody>
      </p:sp>
      <p:sp>
        <p:nvSpPr>
          <p:cNvPr id="145" name="矩形 144">
            <a:hlinkClick r:id="rId13"/>
          </p:cNvPr>
          <p:cNvSpPr/>
          <p:nvPr/>
        </p:nvSpPr>
        <p:spPr>
          <a:xfrm>
            <a:off x="0" y="487"/>
            <a:ext cx="12192000" cy="6857027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65"/>
          </a:p>
        </p:txBody>
      </p:sp>
    </p:spTree>
    <p:extLst>
      <p:ext uri="{BB962C8B-B14F-4D97-AF65-F5344CB8AC3E}">
        <p14:creationId xmlns:p14="http://schemas.microsoft.com/office/powerpoint/2010/main" val="237046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69241" y="289956"/>
            <a:ext cx="11655840" cy="1502855"/>
          </a:xfrm>
        </p:spPr>
        <p:txBody>
          <a:bodyPr/>
          <a:lstStyle/>
          <a:p>
            <a:r>
              <a:rPr lang="en-AU" dirty="0"/>
              <a:t>Companies are investing in </a:t>
            </a:r>
            <a:r>
              <a:rPr lang="en-AU" dirty="0" err="1"/>
              <a:t>IoT</a:t>
            </a:r>
            <a:r>
              <a:rPr lang="en-AU" dirty="0"/>
              <a:t> as a way </a:t>
            </a:r>
            <a:br>
              <a:rPr lang="en-AU" dirty="0"/>
            </a:br>
            <a:r>
              <a:rPr lang="en-AU" dirty="0"/>
              <a:t>to pursue three main business objectives</a:t>
            </a:r>
            <a:endParaRPr lang="en-US" dirty="0"/>
          </a:p>
        </p:txBody>
      </p:sp>
      <p:sp>
        <p:nvSpPr>
          <p:cNvPr id="29" name="Rectangle 28"/>
          <p:cNvSpPr>
            <a:spLocks/>
          </p:cNvSpPr>
          <p:nvPr/>
        </p:nvSpPr>
        <p:spPr>
          <a:xfrm>
            <a:off x="1359279" y="4328935"/>
            <a:ext cx="2627019" cy="1079597"/>
          </a:xfrm>
          <a:prstGeom prst="rect">
            <a:avLst/>
          </a:prstGeom>
          <a:noFill/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71973" rIns="0" bIns="0" rtlCol="0" anchor="ctr" anchorCtr="0">
            <a:noAutofit/>
          </a:bodyPr>
          <a:lstStyle/>
          <a:p>
            <a:pPr algn="ctr" defTabSz="896386">
              <a:defRPr/>
            </a:pPr>
            <a:r>
              <a:rPr lang="en-US" sz="1999" kern="0" dirty="0">
                <a:solidFill>
                  <a:schemeClr val="accent2"/>
                </a:solidFill>
              </a:rPr>
              <a:t>DRIVE </a:t>
            </a:r>
            <a:br>
              <a:rPr lang="en-US" sz="1999" kern="0" dirty="0">
                <a:solidFill>
                  <a:schemeClr val="accent2"/>
                </a:solidFill>
              </a:rPr>
            </a:br>
            <a:r>
              <a:rPr lang="en-US" sz="1999" kern="0" dirty="0">
                <a:solidFill>
                  <a:schemeClr val="accent2"/>
                </a:solidFill>
              </a:rPr>
              <a:t>OPERATIONAL </a:t>
            </a:r>
            <a:br>
              <a:rPr lang="en-US" sz="1999" kern="0" dirty="0">
                <a:solidFill>
                  <a:schemeClr val="accent2"/>
                </a:solidFill>
              </a:rPr>
            </a:br>
            <a:r>
              <a:rPr lang="en-US" sz="1999" kern="0" dirty="0">
                <a:solidFill>
                  <a:schemeClr val="accent2"/>
                </a:solidFill>
              </a:rPr>
              <a:t>EFFICIENCIES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942858" y="2485889"/>
            <a:ext cx="1459864" cy="1459864"/>
            <a:chOff x="1209015" y="2684670"/>
            <a:chExt cx="1460409" cy="1460409"/>
          </a:xfrm>
        </p:grpSpPr>
        <p:grpSp>
          <p:nvGrpSpPr>
            <p:cNvPr id="12" name="Group 11"/>
            <p:cNvGrpSpPr/>
            <p:nvPr/>
          </p:nvGrpSpPr>
          <p:grpSpPr>
            <a:xfrm>
              <a:off x="1209015" y="2684670"/>
              <a:ext cx="1460409" cy="1460409"/>
              <a:chOff x="1843428" y="2936308"/>
              <a:chExt cx="1460409" cy="1460409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1843428" y="2936308"/>
                <a:ext cx="1460409" cy="146040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2001935" y="3094815"/>
                <a:ext cx="1143395" cy="1143395"/>
              </a:xfrm>
              <a:prstGeom prst="ellipse">
                <a:avLst/>
              </a:prstGeom>
              <a:solidFill>
                <a:schemeClr val="accent2"/>
              </a:solidFill>
            </p:spPr>
            <p:txBody>
              <a:bodyPr wrap="square" rtlCol="0" anchor="ctr">
                <a:noAutofit/>
              </a:bodyPr>
              <a:lstStyle/>
              <a:p>
                <a:pPr algn="ctr" defTabSz="896386">
                  <a:lnSpc>
                    <a:spcPct val="110000"/>
                  </a:lnSpc>
                  <a:defRPr/>
                </a:pPr>
                <a:endParaRPr lang="en-US" sz="1999" kern="0">
                  <a:solidFill>
                    <a:schemeClr val="bg1"/>
                  </a:solidFill>
                  <a:latin typeface="Arial" charset="0"/>
                  <a:cs typeface="Arial" charset="0"/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1613272" y="3089732"/>
              <a:ext cx="651894" cy="650286"/>
              <a:chOff x="-1427163" y="2968625"/>
              <a:chExt cx="1285875" cy="1282700"/>
            </a:xfrm>
            <a:solidFill>
              <a:schemeClr val="bg1"/>
            </a:solidFill>
          </p:grpSpPr>
          <p:sp>
            <p:nvSpPr>
              <p:cNvPr id="34" name="Freeform 6"/>
              <p:cNvSpPr>
                <a:spLocks noEditPoints="1"/>
              </p:cNvSpPr>
              <p:nvPr/>
            </p:nvSpPr>
            <p:spPr bwMode="auto">
              <a:xfrm>
                <a:off x="-1427163" y="2968625"/>
                <a:ext cx="1285875" cy="1282700"/>
              </a:xfrm>
              <a:custGeom>
                <a:avLst/>
                <a:gdLst>
                  <a:gd name="T0" fmla="*/ 278 w 343"/>
                  <a:gd name="T1" fmla="*/ 0 h 342"/>
                  <a:gd name="T2" fmla="*/ 64 w 343"/>
                  <a:gd name="T3" fmla="*/ 0 h 342"/>
                  <a:gd name="T4" fmla="*/ 0 w 343"/>
                  <a:gd name="T5" fmla="*/ 64 h 342"/>
                  <a:gd name="T6" fmla="*/ 0 w 343"/>
                  <a:gd name="T7" fmla="*/ 278 h 342"/>
                  <a:gd name="T8" fmla="*/ 64 w 343"/>
                  <a:gd name="T9" fmla="*/ 342 h 342"/>
                  <a:gd name="T10" fmla="*/ 278 w 343"/>
                  <a:gd name="T11" fmla="*/ 342 h 342"/>
                  <a:gd name="T12" fmla="*/ 343 w 343"/>
                  <a:gd name="T13" fmla="*/ 278 h 342"/>
                  <a:gd name="T14" fmla="*/ 343 w 343"/>
                  <a:gd name="T15" fmla="*/ 64 h 342"/>
                  <a:gd name="T16" fmla="*/ 278 w 343"/>
                  <a:gd name="T17" fmla="*/ 0 h 342"/>
                  <a:gd name="T18" fmla="*/ 328 w 343"/>
                  <a:gd name="T19" fmla="*/ 278 h 342"/>
                  <a:gd name="T20" fmla="*/ 278 w 343"/>
                  <a:gd name="T21" fmla="*/ 328 h 342"/>
                  <a:gd name="T22" fmla="*/ 64 w 343"/>
                  <a:gd name="T23" fmla="*/ 328 h 342"/>
                  <a:gd name="T24" fmla="*/ 14 w 343"/>
                  <a:gd name="T25" fmla="*/ 278 h 342"/>
                  <a:gd name="T26" fmla="*/ 14 w 343"/>
                  <a:gd name="T27" fmla="*/ 64 h 342"/>
                  <a:gd name="T28" fmla="*/ 64 w 343"/>
                  <a:gd name="T29" fmla="*/ 14 h 342"/>
                  <a:gd name="T30" fmla="*/ 278 w 343"/>
                  <a:gd name="T31" fmla="*/ 14 h 342"/>
                  <a:gd name="T32" fmla="*/ 328 w 343"/>
                  <a:gd name="T33" fmla="*/ 64 h 342"/>
                  <a:gd name="T34" fmla="*/ 328 w 343"/>
                  <a:gd name="T35" fmla="*/ 278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3" h="342">
                    <a:moveTo>
                      <a:pt x="278" y="0"/>
                    </a:moveTo>
                    <a:cubicBezTo>
                      <a:pt x="64" y="0"/>
                      <a:pt x="64" y="0"/>
                      <a:pt x="64" y="0"/>
                    </a:cubicBezTo>
                    <a:cubicBezTo>
                      <a:pt x="29" y="0"/>
                      <a:pt x="0" y="29"/>
                      <a:pt x="0" y="64"/>
                    </a:cubicBezTo>
                    <a:cubicBezTo>
                      <a:pt x="0" y="278"/>
                      <a:pt x="0" y="278"/>
                      <a:pt x="0" y="278"/>
                    </a:cubicBezTo>
                    <a:cubicBezTo>
                      <a:pt x="0" y="314"/>
                      <a:pt x="29" y="342"/>
                      <a:pt x="64" y="342"/>
                    </a:cubicBezTo>
                    <a:cubicBezTo>
                      <a:pt x="278" y="342"/>
                      <a:pt x="278" y="342"/>
                      <a:pt x="278" y="342"/>
                    </a:cubicBezTo>
                    <a:cubicBezTo>
                      <a:pt x="314" y="342"/>
                      <a:pt x="343" y="314"/>
                      <a:pt x="343" y="278"/>
                    </a:cubicBezTo>
                    <a:cubicBezTo>
                      <a:pt x="343" y="64"/>
                      <a:pt x="343" y="64"/>
                      <a:pt x="343" y="64"/>
                    </a:cubicBezTo>
                    <a:cubicBezTo>
                      <a:pt x="343" y="29"/>
                      <a:pt x="314" y="0"/>
                      <a:pt x="278" y="0"/>
                    </a:cubicBezTo>
                    <a:close/>
                    <a:moveTo>
                      <a:pt x="328" y="278"/>
                    </a:moveTo>
                    <a:cubicBezTo>
                      <a:pt x="328" y="306"/>
                      <a:pt x="306" y="328"/>
                      <a:pt x="278" y="328"/>
                    </a:cubicBezTo>
                    <a:cubicBezTo>
                      <a:pt x="64" y="328"/>
                      <a:pt x="64" y="328"/>
                      <a:pt x="64" y="328"/>
                    </a:cubicBezTo>
                    <a:cubicBezTo>
                      <a:pt x="37" y="328"/>
                      <a:pt x="14" y="306"/>
                      <a:pt x="14" y="278"/>
                    </a:cubicBezTo>
                    <a:cubicBezTo>
                      <a:pt x="14" y="64"/>
                      <a:pt x="14" y="64"/>
                      <a:pt x="14" y="64"/>
                    </a:cubicBezTo>
                    <a:cubicBezTo>
                      <a:pt x="14" y="37"/>
                      <a:pt x="37" y="14"/>
                      <a:pt x="64" y="14"/>
                    </a:cubicBezTo>
                    <a:cubicBezTo>
                      <a:pt x="278" y="14"/>
                      <a:pt x="278" y="14"/>
                      <a:pt x="278" y="14"/>
                    </a:cubicBezTo>
                    <a:cubicBezTo>
                      <a:pt x="306" y="14"/>
                      <a:pt x="328" y="37"/>
                      <a:pt x="328" y="64"/>
                    </a:cubicBezTo>
                    <a:lnTo>
                      <a:pt x="328" y="2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" name="Freeform 7"/>
              <p:cNvSpPr>
                <a:spLocks noEditPoints="1"/>
              </p:cNvSpPr>
              <p:nvPr/>
            </p:nvSpPr>
            <p:spPr bwMode="auto">
              <a:xfrm>
                <a:off x="-950913" y="3470275"/>
                <a:ext cx="334963" cy="334963"/>
              </a:xfrm>
              <a:custGeom>
                <a:avLst/>
                <a:gdLst>
                  <a:gd name="T0" fmla="*/ 44 w 89"/>
                  <a:gd name="T1" fmla="*/ 0 h 89"/>
                  <a:gd name="T2" fmla="*/ 0 w 89"/>
                  <a:gd name="T3" fmla="*/ 44 h 89"/>
                  <a:gd name="T4" fmla="*/ 44 w 89"/>
                  <a:gd name="T5" fmla="*/ 89 h 89"/>
                  <a:gd name="T6" fmla="*/ 89 w 89"/>
                  <a:gd name="T7" fmla="*/ 44 h 89"/>
                  <a:gd name="T8" fmla="*/ 44 w 89"/>
                  <a:gd name="T9" fmla="*/ 0 h 89"/>
                  <a:gd name="T10" fmla="*/ 44 w 89"/>
                  <a:gd name="T11" fmla="*/ 75 h 89"/>
                  <a:gd name="T12" fmla="*/ 14 w 89"/>
                  <a:gd name="T13" fmla="*/ 44 h 89"/>
                  <a:gd name="T14" fmla="*/ 44 w 89"/>
                  <a:gd name="T15" fmla="*/ 14 h 89"/>
                  <a:gd name="T16" fmla="*/ 75 w 89"/>
                  <a:gd name="T17" fmla="*/ 44 h 89"/>
                  <a:gd name="T18" fmla="*/ 44 w 89"/>
                  <a:gd name="T19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89">
                    <a:moveTo>
                      <a:pt x="44" y="0"/>
                    </a:moveTo>
                    <a:cubicBezTo>
                      <a:pt x="20" y="0"/>
                      <a:pt x="0" y="20"/>
                      <a:pt x="0" y="44"/>
                    </a:cubicBezTo>
                    <a:cubicBezTo>
                      <a:pt x="0" y="69"/>
                      <a:pt x="20" y="89"/>
                      <a:pt x="44" y="89"/>
                    </a:cubicBezTo>
                    <a:cubicBezTo>
                      <a:pt x="69" y="89"/>
                      <a:pt x="89" y="69"/>
                      <a:pt x="89" y="44"/>
                    </a:cubicBezTo>
                    <a:cubicBezTo>
                      <a:pt x="89" y="20"/>
                      <a:pt x="69" y="0"/>
                      <a:pt x="44" y="0"/>
                    </a:cubicBezTo>
                    <a:close/>
                    <a:moveTo>
                      <a:pt x="44" y="75"/>
                    </a:moveTo>
                    <a:cubicBezTo>
                      <a:pt x="27" y="75"/>
                      <a:pt x="14" y="61"/>
                      <a:pt x="14" y="44"/>
                    </a:cubicBezTo>
                    <a:cubicBezTo>
                      <a:pt x="14" y="28"/>
                      <a:pt x="27" y="14"/>
                      <a:pt x="44" y="14"/>
                    </a:cubicBezTo>
                    <a:cubicBezTo>
                      <a:pt x="61" y="14"/>
                      <a:pt x="75" y="28"/>
                      <a:pt x="75" y="44"/>
                    </a:cubicBezTo>
                    <a:cubicBezTo>
                      <a:pt x="75" y="61"/>
                      <a:pt x="61" y="75"/>
                      <a:pt x="44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" name="Freeform 8"/>
              <p:cNvSpPr>
                <a:spLocks noEditPoints="1"/>
              </p:cNvSpPr>
              <p:nvPr/>
            </p:nvSpPr>
            <p:spPr bwMode="auto">
              <a:xfrm>
                <a:off x="-1182688" y="3233738"/>
                <a:ext cx="798513" cy="803275"/>
              </a:xfrm>
              <a:custGeom>
                <a:avLst/>
                <a:gdLst>
                  <a:gd name="T0" fmla="*/ 194 w 213"/>
                  <a:gd name="T1" fmla="*/ 121 h 214"/>
                  <a:gd name="T2" fmla="*/ 193 w 213"/>
                  <a:gd name="T3" fmla="*/ 94 h 214"/>
                  <a:gd name="T4" fmla="*/ 212 w 213"/>
                  <a:gd name="T5" fmla="*/ 81 h 214"/>
                  <a:gd name="T6" fmla="*/ 186 w 213"/>
                  <a:gd name="T7" fmla="*/ 32 h 214"/>
                  <a:gd name="T8" fmla="*/ 177 w 213"/>
                  <a:gd name="T9" fmla="*/ 30 h 214"/>
                  <a:gd name="T10" fmla="*/ 139 w 213"/>
                  <a:gd name="T11" fmla="*/ 25 h 214"/>
                  <a:gd name="T12" fmla="*/ 132 w 213"/>
                  <a:gd name="T13" fmla="*/ 0 h 214"/>
                  <a:gd name="T14" fmla="*/ 75 w 213"/>
                  <a:gd name="T15" fmla="*/ 7 h 214"/>
                  <a:gd name="T16" fmla="*/ 51 w 213"/>
                  <a:gd name="T17" fmla="*/ 38 h 214"/>
                  <a:gd name="T18" fmla="*/ 26 w 213"/>
                  <a:gd name="T19" fmla="*/ 32 h 214"/>
                  <a:gd name="T20" fmla="*/ 0 w 213"/>
                  <a:gd name="T21" fmla="*/ 81 h 214"/>
                  <a:gd name="T22" fmla="*/ 19 w 213"/>
                  <a:gd name="T23" fmla="*/ 94 h 214"/>
                  <a:gd name="T24" fmla="*/ 19 w 213"/>
                  <a:gd name="T25" fmla="*/ 121 h 214"/>
                  <a:gd name="T26" fmla="*/ 0 w 213"/>
                  <a:gd name="T27" fmla="*/ 134 h 214"/>
                  <a:gd name="T28" fmla="*/ 26 w 213"/>
                  <a:gd name="T29" fmla="*/ 183 h 214"/>
                  <a:gd name="T30" fmla="*/ 51 w 213"/>
                  <a:gd name="T31" fmla="*/ 176 h 214"/>
                  <a:gd name="T32" fmla="*/ 75 w 213"/>
                  <a:gd name="T33" fmla="*/ 207 h 214"/>
                  <a:gd name="T34" fmla="*/ 132 w 213"/>
                  <a:gd name="T35" fmla="*/ 214 h 214"/>
                  <a:gd name="T36" fmla="*/ 139 w 213"/>
                  <a:gd name="T37" fmla="*/ 190 h 214"/>
                  <a:gd name="T38" fmla="*/ 177 w 213"/>
                  <a:gd name="T39" fmla="*/ 185 h 214"/>
                  <a:gd name="T40" fmla="*/ 187 w 213"/>
                  <a:gd name="T41" fmla="*/ 183 h 214"/>
                  <a:gd name="T42" fmla="*/ 209 w 213"/>
                  <a:gd name="T43" fmla="*/ 130 h 214"/>
                  <a:gd name="T44" fmla="*/ 165 w 213"/>
                  <a:gd name="T45" fmla="*/ 161 h 214"/>
                  <a:gd name="T46" fmla="*/ 130 w 213"/>
                  <a:gd name="T47" fmla="*/ 178 h 214"/>
                  <a:gd name="T48" fmla="*/ 125 w 213"/>
                  <a:gd name="T49" fmla="*/ 200 h 214"/>
                  <a:gd name="T50" fmla="*/ 89 w 213"/>
                  <a:gd name="T51" fmla="*/ 185 h 214"/>
                  <a:gd name="T52" fmla="*/ 57 w 213"/>
                  <a:gd name="T53" fmla="*/ 162 h 214"/>
                  <a:gd name="T54" fmla="*/ 35 w 213"/>
                  <a:gd name="T55" fmla="*/ 169 h 214"/>
                  <a:gd name="T56" fmla="*/ 30 w 213"/>
                  <a:gd name="T57" fmla="*/ 131 h 214"/>
                  <a:gd name="T58" fmla="*/ 32 w 213"/>
                  <a:gd name="T59" fmla="*/ 107 h 214"/>
                  <a:gd name="T60" fmla="*/ 30 w 213"/>
                  <a:gd name="T61" fmla="*/ 84 h 214"/>
                  <a:gd name="T62" fmla="*/ 35 w 213"/>
                  <a:gd name="T63" fmla="*/ 46 h 214"/>
                  <a:gd name="T64" fmla="*/ 57 w 213"/>
                  <a:gd name="T65" fmla="*/ 52 h 214"/>
                  <a:gd name="T66" fmla="*/ 89 w 213"/>
                  <a:gd name="T67" fmla="*/ 30 h 214"/>
                  <a:gd name="T68" fmla="*/ 125 w 213"/>
                  <a:gd name="T69" fmla="*/ 15 h 214"/>
                  <a:gd name="T70" fmla="*/ 130 w 213"/>
                  <a:gd name="T71" fmla="*/ 37 h 214"/>
                  <a:gd name="T72" fmla="*/ 165 w 213"/>
                  <a:gd name="T73" fmla="*/ 53 h 214"/>
                  <a:gd name="T74" fmla="*/ 195 w 213"/>
                  <a:gd name="T75" fmla="*/ 76 h 214"/>
                  <a:gd name="T76" fmla="*/ 179 w 213"/>
                  <a:gd name="T77" fmla="*/ 92 h 214"/>
                  <a:gd name="T78" fmla="*/ 179 w 213"/>
                  <a:gd name="T79" fmla="*/ 123 h 214"/>
                  <a:gd name="T80" fmla="*/ 196 w 213"/>
                  <a:gd name="T81" fmla="*/ 13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13" h="214">
                    <a:moveTo>
                      <a:pt x="209" y="130"/>
                    </a:moveTo>
                    <a:cubicBezTo>
                      <a:pt x="194" y="121"/>
                      <a:pt x="194" y="121"/>
                      <a:pt x="194" y="121"/>
                    </a:cubicBezTo>
                    <a:cubicBezTo>
                      <a:pt x="194" y="116"/>
                      <a:pt x="195" y="112"/>
                      <a:pt x="195" y="107"/>
                    </a:cubicBezTo>
                    <a:cubicBezTo>
                      <a:pt x="195" y="103"/>
                      <a:pt x="194" y="98"/>
                      <a:pt x="193" y="94"/>
                    </a:cubicBezTo>
                    <a:cubicBezTo>
                      <a:pt x="209" y="85"/>
                      <a:pt x="209" y="85"/>
                      <a:pt x="209" y="85"/>
                    </a:cubicBezTo>
                    <a:cubicBezTo>
                      <a:pt x="210" y="84"/>
                      <a:pt x="212" y="83"/>
                      <a:pt x="212" y="81"/>
                    </a:cubicBezTo>
                    <a:cubicBezTo>
                      <a:pt x="213" y="79"/>
                      <a:pt x="212" y="77"/>
                      <a:pt x="211" y="75"/>
                    </a:cubicBezTo>
                    <a:cubicBezTo>
                      <a:pt x="186" y="32"/>
                      <a:pt x="186" y="32"/>
                      <a:pt x="186" y="32"/>
                    </a:cubicBezTo>
                    <a:cubicBezTo>
                      <a:pt x="185" y="31"/>
                      <a:pt x="184" y="29"/>
                      <a:pt x="182" y="29"/>
                    </a:cubicBezTo>
                    <a:cubicBezTo>
                      <a:pt x="180" y="28"/>
                      <a:pt x="178" y="29"/>
                      <a:pt x="177" y="30"/>
                    </a:cubicBezTo>
                    <a:cubicBezTo>
                      <a:pt x="162" y="38"/>
                      <a:pt x="162" y="38"/>
                      <a:pt x="162" y="38"/>
                    </a:cubicBezTo>
                    <a:cubicBezTo>
                      <a:pt x="155" y="33"/>
                      <a:pt x="148" y="28"/>
                      <a:pt x="139" y="25"/>
                    </a:cubicBezTo>
                    <a:cubicBezTo>
                      <a:pt x="139" y="7"/>
                      <a:pt x="139" y="7"/>
                      <a:pt x="139" y="7"/>
                    </a:cubicBezTo>
                    <a:cubicBezTo>
                      <a:pt x="139" y="4"/>
                      <a:pt x="136" y="0"/>
                      <a:pt x="13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0"/>
                      <a:pt x="75" y="4"/>
                      <a:pt x="75" y="7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67" y="28"/>
                      <a:pt x="59" y="32"/>
                      <a:pt x="51" y="38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3" y="28"/>
                      <a:pt x="28" y="29"/>
                      <a:pt x="26" y="32"/>
                    </a:cubicBezTo>
                    <a:cubicBezTo>
                      <a:pt x="1" y="75"/>
                      <a:pt x="1" y="75"/>
                      <a:pt x="1" y="75"/>
                    </a:cubicBezTo>
                    <a:cubicBezTo>
                      <a:pt x="0" y="77"/>
                      <a:pt x="0" y="79"/>
                      <a:pt x="0" y="81"/>
                    </a:cubicBezTo>
                    <a:cubicBezTo>
                      <a:pt x="1" y="83"/>
                      <a:pt x="2" y="84"/>
                      <a:pt x="4" y="85"/>
                    </a:cubicBezTo>
                    <a:cubicBezTo>
                      <a:pt x="19" y="94"/>
                      <a:pt x="19" y="94"/>
                      <a:pt x="19" y="94"/>
                    </a:cubicBezTo>
                    <a:cubicBezTo>
                      <a:pt x="18" y="99"/>
                      <a:pt x="18" y="103"/>
                      <a:pt x="18" y="107"/>
                    </a:cubicBezTo>
                    <a:cubicBezTo>
                      <a:pt x="18" y="112"/>
                      <a:pt x="18" y="116"/>
                      <a:pt x="19" y="121"/>
                    </a:cubicBezTo>
                    <a:cubicBezTo>
                      <a:pt x="4" y="130"/>
                      <a:pt x="4" y="130"/>
                      <a:pt x="4" y="130"/>
                    </a:cubicBezTo>
                    <a:cubicBezTo>
                      <a:pt x="2" y="130"/>
                      <a:pt x="1" y="132"/>
                      <a:pt x="0" y="134"/>
                    </a:cubicBezTo>
                    <a:cubicBezTo>
                      <a:pt x="0" y="136"/>
                      <a:pt x="0" y="138"/>
                      <a:pt x="1" y="139"/>
                    </a:cubicBezTo>
                    <a:cubicBezTo>
                      <a:pt x="26" y="183"/>
                      <a:pt x="26" y="183"/>
                      <a:pt x="26" y="183"/>
                    </a:cubicBezTo>
                    <a:cubicBezTo>
                      <a:pt x="28" y="186"/>
                      <a:pt x="32" y="187"/>
                      <a:pt x="36" y="185"/>
                    </a:cubicBezTo>
                    <a:cubicBezTo>
                      <a:pt x="51" y="176"/>
                      <a:pt x="51" y="176"/>
                      <a:pt x="51" y="176"/>
                    </a:cubicBezTo>
                    <a:cubicBezTo>
                      <a:pt x="59" y="182"/>
                      <a:pt x="67" y="187"/>
                      <a:pt x="75" y="190"/>
                    </a:cubicBezTo>
                    <a:cubicBezTo>
                      <a:pt x="75" y="207"/>
                      <a:pt x="75" y="207"/>
                      <a:pt x="75" y="207"/>
                    </a:cubicBezTo>
                    <a:cubicBezTo>
                      <a:pt x="75" y="211"/>
                      <a:pt x="78" y="214"/>
                      <a:pt x="82" y="214"/>
                    </a:cubicBezTo>
                    <a:cubicBezTo>
                      <a:pt x="132" y="214"/>
                      <a:pt x="132" y="214"/>
                      <a:pt x="132" y="214"/>
                    </a:cubicBezTo>
                    <a:cubicBezTo>
                      <a:pt x="136" y="214"/>
                      <a:pt x="139" y="211"/>
                      <a:pt x="139" y="207"/>
                    </a:cubicBezTo>
                    <a:cubicBezTo>
                      <a:pt x="139" y="190"/>
                      <a:pt x="139" y="190"/>
                      <a:pt x="139" y="190"/>
                    </a:cubicBezTo>
                    <a:cubicBezTo>
                      <a:pt x="148" y="187"/>
                      <a:pt x="155" y="182"/>
                      <a:pt x="162" y="176"/>
                    </a:cubicBezTo>
                    <a:cubicBezTo>
                      <a:pt x="177" y="185"/>
                      <a:pt x="177" y="185"/>
                      <a:pt x="177" y="185"/>
                    </a:cubicBezTo>
                    <a:cubicBezTo>
                      <a:pt x="178" y="186"/>
                      <a:pt x="180" y="186"/>
                      <a:pt x="182" y="186"/>
                    </a:cubicBezTo>
                    <a:cubicBezTo>
                      <a:pt x="184" y="185"/>
                      <a:pt x="186" y="184"/>
                      <a:pt x="187" y="183"/>
                    </a:cubicBezTo>
                    <a:cubicBezTo>
                      <a:pt x="211" y="139"/>
                      <a:pt x="211" y="139"/>
                      <a:pt x="211" y="139"/>
                    </a:cubicBezTo>
                    <a:cubicBezTo>
                      <a:pt x="213" y="136"/>
                      <a:pt x="212" y="131"/>
                      <a:pt x="209" y="130"/>
                    </a:cubicBezTo>
                    <a:close/>
                    <a:moveTo>
                      <a:pt x="178" y="169"/>
                    </a:moveTo>
                    <a:cubicBezTo>
                      <a:pt x="165" y="161"/>
                      <a:pt x="165" y="161"/>
                      <a:pt x="165" y="161"/>
                    </a:cubicBezTo>
                    <a:cubicBezTo>
                      <a:pt x="162" y="160"/>
                      <a:pt x="159" y="160"/>
                      <a:pt x="156" y="162"/>
                    </a:cubicBezTo>
                    <a:cubicBezTo>
                      <a:pt x="148" y="170"/>
                      <a:pt x="141" y="175"/>
                      <a:pt x="130" y="178"/>
                    </a:cubicBezTo>
                    <a:cubicBezTo>
                      <a:pt x="127" y="179"/>
                      <a:pt x="125" y="181"/>
                      <a:pt x="125" y="185"/>
                    </a:cubicBezTo>
                    <a:cubicBezTo>
                      <a:pt x="125" y="200"/>
                      <a:pt x="125" y="200"/>
                      <a:pt x="125" y="200"/>
                    </a:cubicBezTo>
                    <a:cubicBezTo>
                      <a:pt x="89" y="200"/>
                      <a:pt x="89" y="200"/>
                      <a:pt x="89" y="200"/>
                    </a:cubicBezTo>
                    <a:cubicBezTo>
                      <a:pt x="89" y="185"/>
                      <a:pt x="89" y="185"/>
                      <a:pt x="89" y="185"/>
                    </a:cubicBezTo>
                    <a:cubicBezTo>
                      <a:pt x="89" y="181"/>
                      <a:pt x="87" y="179"/>
                      <a:pt x="84" y="178"/>
                    </a:cubicBezTo>
                    <a:cubicBezTo>
                      <a:pt x="74" y="175"/>
                      <a:pt x="66" y="170"/>
                      <a:pt x="57" y="162"/>
                    </a:cubicBezTo>
                    <a:cubicBezTo>
                      <a:pt x="55" y="160"/>
                      <a:pt x="51" y="160"/>
                      <a:pt x="49" y="161"/>
                    </a:cubicBezTo>
                    <a:cubicBezTo>
                      <a:pt x="35" y="169"/>
                      <a:pt x="35" y="169"/>
                      <a:pt x="35" y="169"/>
                    </a:cubicBezTo>
                    <a:cubicBezTo>
                      <a:pt x="17" y="138"/>
                      <a:pt x="17" y="138"/>
                      <a:pt x="17" y="138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33" y="129"/>
                      <a:pt x="34" y="126"/>
                      <a:pt x="34" y="123"/>
                    </a:cubicBezTo>
                    <a:cubicBezTo>
                      <a:pt x="33" y="118"/>
                      <a:pt x="32" y="113"/>
                      <a:pt x="32" y="107"/>
                    </a:cubicBezTo>
                    <a:cubicBezTo>
                      <a:pt x="32" y="102"/>
                      <a:pt x="33" y="97"/>
                      <a:pt x="34" y="92"/>
                    </a:cubicBezTo>
                    <a:cubicBezTo>
                      <a:pt x="35" y="89"/>
                      <a:pt x="33" y="86"/>
                      <a:pt x="30" y="84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51" y="55"/>
                      <a:pt x="55" y="55"/>
                      <a:pt x="57" y="52"/>
                    </a:cubicBezTo>
                    <a:cubicBezTo>
                      <a:pt x="66" y="45"/>
                      <a:pt x="74" y="40"/>
                      <a:pt x="84" y="37"/>
                    </a:cubicBezTo>
                    <a:cubicBezTo>
                      <a:pt x="87" y="36"/>
                      <a:pt x="89" y="33"/>
                      <a:pt x="89" y="30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125" y="15"/>
                      <a:pt x="125" y="15"/>
                      <a:pt x="125" y="15"/>
                    </a:cubicBezTo>
                    <a:cubicBezTo>
                      <a:pt x="125" y="30"/>
                      <a:pt x="125" y="30"/>
                      <a:pt x="125" y="30"/>
                    </a:cubicBezTo>
                    <a:cubicBezTo>
                      <a:pt x="125" y="33"/>
                      <a:pt x="127" y="36"/>
                      <a:pt x="130" y="37"/>
                    </a:cubicBezTo>
                    <a:cubicBezTo>
                      <a:pt x="141" y="40"/>
                      <a:pt x="148" y="45"/>
                      <a:pt x="156" y="52"/>
                    </a:cubicBezTo>
                    <a:cubicBezTo>
                      <a:pt x="158" y="55"/>
                      <a:pt x="162" y="55"/>
                      <a:pt x="165" y="53"/>
                    </a:cubicBezTo>
                    <a:cubicBezTo>
                      <a:pt x="178" y="46"/>
                      <a:pt x="178" y="46"/>
                      <a:pt x="178" y="46"/>
                    </a:cubicBezTo>
                    <a:cubicBezTo>
                      <a:pt x="195" y="76"/>
                      <a:pt x="195" y="76"/>
                      <a:pt x="195" y="76"/>
                    </a:cubicBezTo>
                    <a:cubicBezTo>
                      <a:pt x="182" y="84"/>
                      <a:pt x="182" y="84"/>
                      <a:pt x="182" y="84"/>
                    </a:cubicBezTo>
                    <a:cubicBezTo>
                      <a:pt x="179" y="86"/>
                      <a:pt x="178" y="89"/>
                      <a:pt x="179" y="92"/>
                    </a:cubicBezTo>
                    <a:cubicBezTo>
                      <a:pt x="180" y="97"/>
                      <a:pt x="180" y="102"/>
                      <a:pt x="180" y="107"/>
                    </a:cubicBezTo>
                    <a:cubicBezTo>
                      <a:pt x="180" y="113"/>
                      <a:pt x="180" y="118"/>
                      <a:pt x="179" y="123"/>
                    </a:cubicBezTo>
                    <a:cubicBezTo>
                      <a:pt x="178" y="126"/>
                      <a:pt x="179" y="129"/>
                      <a:pt x="182" y="131"/>
                    </a:cubicBezTo>
                    <a:cubicBezTo>
                      <a:pt x="196" y="138"/>
                      <a:pt x="196" y="138"/>
                      <a:pt x="196" y="138"/>
                    </a:cubicBezTo>
                    <a:lnTo>
                      <a:pt x="178" y="1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1359554" y="3945753"/>
            <a:ext cx="2626473" cy="314061"/>
            <a:chOff x="1296364" y="4396717"/>
            <a:chExt cx="2627453" cy="314179"/>
          </a:xfrm>
        </p:grpSpPr>
        <p:cxnSp>
          <p:nvCxnSpPr>
            <p:cNvPr id="16" name="Straight Connector 15"/>
            <p:cNvCxnSpPr/>
            <p:nvPr/>
          </p:nvCxnSpPr>
          <p:spPr>
            <a:xfrm flipH="1">
              <a:off x="2610090" y="4396717"/>
              <a:ext cx="1" cy="314179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296364" y="4710896"/>
              <a:ext cx="2627453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3" name="Straight Connector 102"/>
          <p:cNvCxnSpPr/>
          <p:nvPr/>
        </p:nvCxnSpPr>
        <p:spPr>
          <a:xfrm>
            <a:off x="1359554" y="5473305"/>
            <a:ext cx="2626473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>
            <a:spLocks/>
          </p:cNvSpPr>
          <p:nvPr/>
        </p:nvSpPr>
        <p:spPr>
          <a:xfrm>
            <a:off x="4772593" y="4328935"/>
            <a:ext cx="2627019" cy="1079597"/>
          </a:xfrm>
          <a:prstGeom prst="rect">
            <a:avLst/>
          </a:prstGeom>
          <a:noFill/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71973" rIns="0" bIns="0" rtlCol="0" anchor="ctr" anchorCtr="0">
            <a:noAutofit/>
          </a:bodyPr>
          <a:lstStyle/>
          <a:p>
            <a:pPr algn="ctr" defTabSz="896386">
              <a:defRPr/>
            </a:pPr>
            <a:r>
              <a:rPr lang="en-US" sz="1999" kern="0" dirty="0">
                <a:solidFill>
                  <a:schemeClr val="accent3"/>
                </a:solidFill>
              </a:rPr>
              <a:t>IMPROVE PRODUCT PERFORMANCE AND USER EXPERIENCE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356172" y="2485889"/>
            <a:ext cx="1459864" cy="1459864"/>
            <a:chOff x="5353514" y="2684670"/>
            <a:chExt cx="1460409" cy="1460409"/>
          </a:xfrm>
        </p:grpSpPr>
        <p:grpSp>
          <p:nvGrpSpPr>
            <p:cNvPr id="68" name="Group 67"/>
            <p:cNvGrpSpPr/>
            <p:nvPr/>
          </p:nvGrpSpPr>
          <p:grpSpPr>
            <a:xfrm>
              <a:off x="5353514" y="2684670"/>
              <a:ext cx="1460409" cy="1460409"/>
              <a:chOff x="1843428" y="2936308"/>
              <a:chExt cx="1460409" cy="1460409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1843428" y="2936308"/>
                <a:ext cx="1460409" cy="146040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2001935" y="3094815"/>
                <a:ext cx="1143395" cy="1143395"/>
              </a:xfrm>
              <a:prstGeom prst="ellipse">
                <a:avLst/>
              </a:prstGeom>
              <a:solidFill>
                <a:schemeClr val="accent3"/>
              </a:solidFill>
            </p:spPr>
            <p:txBody>
              <a:bodyPr wrap="square" rtlCol="0" anchor="ctr">
                <a:noAutofit/>
              </a:bodyPr>
              <a:lstStyle/>
              <a:p>
                <a:pPr algn="ctr" defTabSz="896386">
                  <a:lnSpc>
                    <a:spcPct val="110000"/>
                  </a:lnSpc>
                  <a:defRPr/>
                </a:pPr>
                <a:endParaRPr lang="en-US" sz="1999" kern="0">
                  <a:solidFill>
                    <a:schemeClr val="bg1"/>
                  </a:solidFill>
                  <a:latin typeface="Arial" charset="0"/>
                  <a:cs typeface="Arial" charset="0"/>
                </a:endParaRPr>
              </a:p>
            </p:txBody>
          </p:sp>
        </p:grpSp>
        <p:grpSp>
          <p:nvGrpSpPr>
            <p:cNvPr id="2058" name="Group 27"/>
            <p:cNvGrpSpPr>
              <a:grpSpLocks noChangeAspect="1"/>
            </p:cNvGrpSpPr>
            <p:nvPr/>
          </p:nvGrpSpPr>
          <p:grpSpPr bwMode="auto">
            <a:xfrm>
              <a:off x="5747608" y="3089732"/>
              <a:ext cx="672220" cy="673056"/>
              <a:chOff x="3437" y="1756"/>
              <a:chExt cx="805" cy="806"/>
            </a:xfrm>
            <a:solidFill>
              <a:schemeClr val="bg1"/>
            </a:solidFill>
          </p:grpSpPr>
          <p:sp>
            <p:nvSpPr>
              <p:cNvPr id="2061" name="Freeform 28"/>
              <p:cNvSpPr>
                <a:spLocks noEditPoints="1"/>
              </p:cNvSpPr>
              <p:nvPr/>
            </p:nvSpPr>
            <p:spPr bwMode="auto">
              <a:xfrm>
                <a:off x="3437" y="1756"/>
                <a:ext cx="805" cy="806"/>
              </a:xfrm>
              <a:custGeom>
                <a:avLst/>
                <a:gdLst>
                  <a:gd name="T0" fmla="*/ 170 w 341"/>
                  <a:gd name="T1" fmla="*/ 0 h 341"/>
                  <a:gd name="T2" fmla="*/ 0 w 341"/>
                  <a:gd name="T3" fmla="*/ 170 h 341"/>
                  <a:gd name="T4" fmla="*/ 170 w 341"/>
                  <a:gd name="T5" fmla="*/ 341 h 341"/>
                  <a:gd name="T6" fmla="*/ 341 w 341"/>
                  <a:gd name="T7" fmla="*/ 170 h 341"/>
                  <a:gd name="T8" fmla="*/ 170 w 341"/>
                  <a:gd name="T9" fmla="*/ 0 h 341"/>
                  <a:gd name="T10" fmla="*/ 170 w 341"/>
                  <a:gd name="T11" fmla="*/ 327 h 341"/>
                  <a:gd name="T12" fmla="*/ 14 w 341"/>
                  <a:gd name="T13" fmla="*/ 170 h 341"/>
                  <a:gd name="T14" fmla="*/ 170 w 341"/>
                  <a:gd name="T15" fmla="*/ 14 h 341"/>
                  <a:gd name="T16" fmla="*/ 327 w 341"/>
                  <a:gd name="T17" fmla="*/ 170 h 341"/>
                  <a:gd name="T18" fmla="*/ 170 w 341"/>
                  <a:gd name="T19" fmla="*/ 327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1" h="341">
                    <a:moveTo>
                      <a:pt x="170" y="0"/>
                    </a:moveTo>
                    <a:cubicBezTo>
                      <a:pt x="76" y="0"/>
                      <a:pt x="0" y="76"/>
                      <a:pt x="0" y="170"/>
                    </a:cubicBezTo>
                    <a:cubicBezTo>
                      <a:pt x="0" y="264"/>
                      <a:pt x="76" y="341"/>
                      <a:pt x="170" y="341"/>
                    </a:cubicBezTo>
                    <a:cubicBezTo>
                      <a:pt x="264" y="341"/>
                      <a:pt x="341" y="264"/>
                      <a:pt x="341" y="170"/>
                    </a:cubicBezTo>
                    <a:cubicBezTo>
                      <a:pt x="341" y="76"/>
                      <a:pt x="264" y="0"/>
                      <a:pt x="170" y="0"/>
                    </a:cubicBezTo>
                    <a:close/>
                    <a:moveTo>
                      <a:pt x="170" y="327"/>
                    </a:moveTo>
                    <a:cubicBezTo>
                      <a:pt x="84" y="327"/>
                      <a:pt x="14" y="257"/>
                      <a:pt x="14" y="170"/>
                    </a:cubicBezTo>
                    <a:cubicBezTo>
                      <a:pt x="14" y="84"/>
                      <a:pt x="84" y="14"/>
                      <a:pt x="170" y="14"/>
                    </a:cubicBezTo>
                    <a:cubicBezTo>
                      <a:pt x="257" y="14"/>
                      <a:pt x="327" y="84"/>
                      <a:pt x="327" y="170"/>
                    </a:cubicBezTo>
                    <a:cubicBezTo>
                      <a:pt x="327" y="257"/>
                      <a:pt x="257" y="327"/>
                      <a:pt x="170" y="3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62" name="Freeform 29"/>
              <p:cNvSpPr>
                <a:spLocks noEditPoints="1"/>
              </p:cNvSpPr>
              <p:nvPr/>
            </p:nvSpPr>
            <p:spPr bwMode="auto">
              <a:xfrm>
                <a:off x="3772" y="1938"/>
                <a:ext cx="288" cy="288"/>
              </a:xfrm>
              <a:custGeom>
                <a:avLst/>
                <a:gdLst>
                  <a:gd name="T0" fmla="*/ 119 w 122"/>
                  <a:gd name="T1" fmla="*/ 3 h 122"/>
                  <a:gd name="T2" fmla="*/ 109 w 122"/>
                  <a:gd name="T3" fmla="*/ 3 h 122"/>
                  <a:gd name="T4" fmla="*/ 43 w 122"/>
                  <a:gd name="T5" fmla="*/ 69 h 122"/>
                  <a:gd name="T6" fmla="*/ 28 w 122"/>
                  <a:gd name="T7" fmla="*/ 65 h 122"/>
                  <a:gd name="T8" fmla="*/ 0 w 122"/>
                  <a:gd name="T9" fmla="*/ 93 h 122"/>
                  <a:gd name="T10" fmla="*/ 28 w 122"/>
                  <a:gd name="T11" fmla="*/ 122 h 122"/>
                  <a:gd name="T12" fmla="*/ 57 w 122"/>
                  <a:gd name="T13" fmla="*/ 93 h 122"/>
                  <a:gd name="T14" fmla="*/ 53 w 122"/>
                  <a:gd name="T15" fmla="*/ 79 h 122"/>
                  <a:gd name="T16" fmla="*/ 119 w 122"/>
                  <a:gd name="T17" fmla="*/ 13 h 122"/>
                  <a:gd name="T18" fmla="*/ 119 w 122"/>
                  <a:gd name="T19" fmla="*/ 3 h 122"/>
                  <a:gd name="T20" fmla="*/ 28 w 122"/>
                  <a:gd name="T21" fmla="*/ 108 h 122"/>
                  <a:gd name="T22" fmla="*/ 14 w 122"/>
                  <a:gd name="T23" fmla="*/ 93 h 122"/>
                  <a:gd name="T24" fmla="*/ 28 w 122"/>
                  <a:gd name="T25" fmla="*/ 79 h 122"/>
                  <a:gd name="T26" fmla="*/ 43 w 122"/>
                  <a:gd name="T27" fmla="*/ 93 h 122"/>
                  <a:gd name="T28" fmla="*/ 28 w 122"/>
                  <a:gd name="T29" fmla="*/ 10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2" h="122">
                    <a:moveTo>
                      <a:pt x="119" y="3"/>
                    </a:moveTo>
                    <a:cubicBezTo>
                      <a:pt x="116" y="0"/>
                      <a:pt x="112" y="0"/>
                      <a:pt x="109" y="3"/>
                    </a:cubicBezTo>
                    <a:cubicBezTo>
                      <a:pt x="43" y="69"/>
                      <a:pt x="43" y="69"/>
                      <a:pt x="43" y="69"/>
                    </a:cubicBezTo>
                    <a:cubicBezTo>
                      <a:pt x="39" y="66"/>
                      <a:pt x="34" y="65"/>
                      <a:pt x="28" y="65"/>
                    </a:cubicBezTo>
                    <a:cubicBezTo>
                      <a:pt x="13" y="65"/>
                      <a:pt x="0" y="78"/>
                      <a:pt x="0" y="93"/>
                    </a:cubicBezTo>
                    <a:cubicBezTo>
                      <a:pt x="0" y="109"/>
                      <a:pt x="13" y="122"/>
                      <a:pt x="28" y="122"/>
                    </a:cubicBezTo>
                    <a:cubicBezTo>
                      <a:pt x="44" y="122"/>
                      <a:pt x="57" y="109"/>
                      <a:pt x="57" y="93"/>
                    </a:cubicBezTo>
                    <a:cubicBezTo>
                      <a:pt x="57" y="88"/>
                      <a:pt x="55" y="83"/>
                      <a:pt x="53" y="79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2" y="10"/>
                      <a:pt x="122" y="6"/>
                      <a:pt x="119" y="3"/>
                    </a:cubicBezTo>
                    <a:close/>
                    <a:moveTo>
                      <a:pt x="28" y="108"/>
                    </a:moveTo>
                    <a:cubicBezTo>
                      <a:pt x="21" y="108"/>
                      <a:pt x="14" y="101"/>
                      <a:pt x="14" y="93"/>
                    </a:cubicBezTo>
                    <a:cubicBezTo>
                      <a:pt x="14" y="86"/>
                      <a:pt x="21" y="79"/>
                      <a:pt x="28" y="79"/>
                    </a:cubicBezTo>
                    <a:cubicBezTo>
                      <a:pt x="36" y="79"/>
                      <a:pt x="43" y="86"/>
                      <a:pt x="43" y="93"/>
                    </a:cubicBezTo>
                    <a:cubicBezTo>
                      <a:pt x="43" y="101"/>
                      <a:pt x="36" y="108"/>
                      <a:pt x="28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63" name="Freeform 30"/>
              <p:cNvSpPr>
                <a:spLocks/>
              </p:cNvSpPr>
              <p:nvPr/>
            </p:nvSpPr>
            <p:spPr bwMode="auto">
              <a:xfrm>
                <a:off x="3500" y="2124"/>
                <a:ext cx="102" cy="34"/>
              </a:xfrm>
              <a:custGeom>
                <a:avLst/>
                <a:gdLst>
                  <a:gd name="T0" fmla="*/ 43 w 43"/>
                  <a:gd name="T1" fmla="*/ 7 h 14"/>
                  <a:gd name="T2" fmla="*/ 36 w 43"/>
                  <a:gd name="T3" fmla="*/ 0 h 14"/>
                  <a:gd name="T4" fmla="*/ 8 w 43"/>
                  <a:gd name="T5" fmla="*/ 0 h 14"/>
                  <a:gd name="T6" fmla="*/ 0 w 43"/>
                  <a:gd name="T7" fmla="*/ 7 h 14"/>
                  <a:gd name="T8" fmla="*/ 8 w 43"/>
                  <a:gd name="T9" fmla="*/ 14 h 14"/>
                  <a:gd name="T10" fmla="*/ 36 w 43"/>
                  <a:gd name="T11" fmla="*/ 14 h 14"/>
                  <a:gd name="T12" fmla="*/ 43 w 43"/>
                  <a:gd name="T13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4">
                    <a:moveTo>
                      <a:pt x="43" y="7"/>
                    </a:moveTo>
                    <a:cubicBezTo>
                      <a:pt x="43" y="3"/>
                      <a:pt x="40" y="0"/>
                      <a:pt x="36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8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4"/>
                      <a:pt x="43" y="11"/>
                      <a:pt x="4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64" name="Freeform 31"/>
              <p:cNvSpPr>
                <a:spLocks/>
              </p:cNvSpPr>
              <p:nvPr/>
            </p:nvSpPr>
            <p:spPr bwMode="auto">
              <a:xfrm>
                <a:off x="3526" y="2236"/>
                <a:ext cx="100" cy="61"/>
              </a:xfrm>
              <a:custGeom>
                <a:avLst/>
                <a:gdLst>
                  <a:gd name="T0" fmla="*/ 31 w 42"/>
                  <a:gd name="T1" fmla="*/ 2 h 26"/>
                  <a:gd name="T2" fmla="*/ 5 w 42"/>
                  <a:gd name="T3" fmla="*/ 13 h 26"/>
                  <a:gd name="T4" fmla="*/ 1 w 42"/>
                  <a:gd name="T5" fmla="*/ 22 h 26"/>
                  <a:gd name="T6" fmla="*/ 8 w 42"/>
                  <a:gd name="T7" fmla="*/ 26 h 26"/>
                  <a:gd name="T8" fmla="*/ 10 w 42"/>
                  <a:gd name="T9" fmla="*/ 26 h 26"/>
                  <a:gd name="T10" fmla="*/ 37 w 42"/>
                  <a:gd name="T11" fmla="*/ 15 h 26"/>
                  <a:gd name="T12" fmla="*/ 40 w 42"/>
                  <a:gd name="T13" fmla="*/ 5 h 26"/>
                  <a:gd name="T14" fmla="*/ 31 w 42"/>
                  <a:gd name="T15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26">
                    <a:moveTo>
                      <a:pt x="31" y="2"/>
                    </a:moveTo>
                    <a:cubicBezTo>
                      <a:pt x="5" y="13"/>
                      <a:pt x="5" y="13"/>
                      <a:pt x="5" y="13"/>
                    </a:cubicBezTo>
                    <a:cubicBezTo>
                      <a:pt x="1" y="14"/>
                      <a:pt x="0" y="18"/>
                      <a:pt x="1" y="22"/>
                    </a:cubicBezTo>
                    <a:cubicBezTo>
                      <a:pt x="2" y="25"/>
                      <a:pt x="5" y="26"/>
                      <a:pt x="8" y="26"/>
                    </a:cubicBezTo>
                    <a:cubicBezTo>
                      <a:pt x="9" y="26"/>
                      <a:pt x="9" y="26"/>
                      <a:pt x="10" y="26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40" y="13"/>
                      <a:pt x="42" y="9"/>
                      <a:pt x="40" y="5"/>
                    </a:cubicBezTo>
                    <a:cubicBezTo>
                      <a:pt x="39" y="2"/>
                      <a:pt x="35" y="0"/>
                      <a:pt x="3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66" name="Freeform 32"/>
              <p:cNvSpPr>
                <a:spLocks/>
              </p:cNvSpPr>
              <p:nvPr/>
            </p:nvSpPr>
            <p:spPr bwMode="auto">
              <a:xfrm>
                <a:off x="4053" y="2236"/>
                <a:ext cx="100" cy="61"/>
              </a:xfrm>
              <a:custGeom>
                <a:avLst/>
                <a:gdLst>
                  <a:gd name="T0" fmla="*/ 37 w 42"/>
                  <a:gd name="T1" fmla="*/ 13 h 26"/>
                  <a:gd name="T2" fmla="*/ 11 w 42"/>
                  <a:gd name="T3" fmla="*/ 2 h 26"/>
                  <a:gd name="T4" fmla="*/ 1 w 42"/>
                  <a:gd name="T5" fmla="*/ 5 h 26"/>
                  <a:gd name="T6" fmla="*/ 5 w 42"/>
                  <a:gd name="T7" fmla="*/ 15 h 26"/>
                  <a:gd name="T8" fmla="*/ 31 w 42"/>
                  <a:gd name="T9" fmla="*/ 26 h 26"/>
                  <a:gd name="T10" fmla="*/ 34 w 42"/>
                  <a:gd name="T11" fmla="*/ 26 h 26"/>
                  <a:gd name="T12" fmla="*/ 41 w 42"/>
                  <a:gd name="T13" fmla="*/ 22 h 26"/>
                  <a:gd name="T14" fmla="*/ 37 w 42"/>
                  <a:gd name="T15" fmla="*/ 1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26">
                    <a:moveTo>
                      <a:pt x="37" y="13"/>
                    </a:moveTo>
                    <a:cubicBezTo>
                      <a:pt x="11" y="2"/>
                      <a:pt x="11" y="2"/>
                      <a:pt x="11" y="2"/>
                    </a:cubicBezTo>
                    <a:cubicBezTo>
                      <a:pt x="7" y="0"/>
                      <a:pt x="3" y="2"/>
                      <a:pt x="1" y="5"/>
                    </a:cubicBezTo>
                    <a:cubicBezTo>
                      <a:pt x="0" y="9"/>
                      <a:pt x="2" y="13"/>
                      <a:pt x="5" y="15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2" y="26"/>
                      <a:pt x="33" y="26"/>
                      <a:pt x="34" y="26"/>
                    </a:cubicBezTo>
                    <a:cubicBezTo>
                      <a:pt x="37" y="26"/>
                      <a:pt x="40" y="25"/>
                      <a:pt x="41" y="22"/>
                    </a:cubicBezTo>
                    <a:cubicBezTo>
                      <a:pt x="42" y="18"/>
                      <a:pt x="40" y="14"/>
                      <a:pt x="3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67" name="Freeform 33"/>
              <p:cNvSpPr>
                <a:spLocks/>
              </p:cNvSpPr>
              <p:nvPr/>
            </p:nvSpPr>
            <p:spPr bwMode="auto">
              <a:xfrm>
                <a:off x="4075" y="2124"/>
                <a:ext cx="101" cy="34"/>
              </a:xfrm>
              <a:custGeom>
                <a:avLst/>
                <a:gdLst>
                  <a:gd name="T0" fmla="*/ 35 w 43"/>
                  <a:gd name="T1" fmla="*/ 0 h 14"/>
                  <a:gd name="T2" fmla="*/ 7 w 43"/>
                  <a:gd name="T3" fmla="*/ 0 h 14"/>
                  <a:gd name="T4" fmla="*/ 0 w 43"/>
                  <a:gd name="T5" fmla="*/ 7 h 14"/>
                  <a:gd name="T6" fmla="*/ 7 w 43"/>
                  <a:gd name="T7" fmla="*/ 14 h 14"/>
                  <a:gd name="T8" fmla="*/ 35 w 43"/>
                  <a:gd name="T9" fmla="*/ 14 h 14"/>
                  <a:gd name="T10" fmla="*/ 43 w 43"/>
                  <a:gd name="T11" fmla="*/ 7 h 14"/>
                  <a:gd name="T12" fmla="*/ 35 w 4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4">
                    <a:moveTo>
                      <a:pt x="35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9" y="14"/>
                      <a:pt x="43" y="11"/>
                      <a:pt x="43" y="7"/>
                    </a:cubicBezTo>
                    <a:cubicBezTo>
                      <a:pt x="43" y="3"/>
                      <a:pt x="39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68" name="Freeform 34"/>
              <p:cNvSpPr>
                <a:spLocks/>
              </p:cNvSpPr>
              <p:nvPr/>
            </p:nvSpPr>
            <p:spPr bwMode="auto">
              <a:xfrm>
                <a:off x="4053" y="2018"/>
                <a:ext cx="100" cy="62"/>
              </a:xfrm>
              <a:custGeom>
                <a:avLst/>
                <a:gdLst>
                  <a:gd name="T0" fmla="*/ 1 w 42"/>
                  <a:gd name="T1" fmla="*/ 21 h 26"/>
                  <a:gd name="T2" fmla="*/ 8 w 42"/>
                  <a:gd name="T3" fmla="*/ 26 h 26"/>
                  <a:gd name="T4" fmla="*/ 11 w 42"/>
                  <a:gd name="T5" fmla="*/ 25 h 26"/>
                  <a:gd name="T6" fmla="*/ 37 w 42"/>
                  <a:gd name="T7" fmla="*/ 14 h 26"/>
                  <a:gd name="T8" fmla="*/ 41 w 42"/>
                  <a:gd name="T9" fmla="*/ 5 h 26"/>
                  <a:gd name="T10" fmla="*/ 31 w 42"/>
                  <a:gd name="T11" fmla="*/ 1 h 26"/>
                  <a:gd name="T12" fmla="*/ 5 w 42"/>
                  <a:gd name="T13" fmla="*/ 12 h 26"/>
                  <a:gd name="T14" fmla="*/ 1 w 42"/>
                  <a:gd name="T15" fmla="*/ 2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26">
                    <a:moveTo>
                      <a:pt x="1" y="21"/>
                    </a:moveTo>
                    <a:cubicBezTo>
                      <a:pt x="2" y="24"/>
                      <a:pt x="5" y="26"/>
                      <a:pt x="8" y="26"/>
                    </a:cubicBezTo>
                    <a:cubicBezTo>
                      <a:pt x="9" y="26"/>
                      <a:pt x="10" y="26"/>
                      <a:pt x="11" y="2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2" y="9"/>
                      <a:pt x="41" y="5"/>
                    </a:cubicBezTo>
                    <a:cubicBezTo>
                      <a:pt x="39" y="1"/>
                      <a:pt x="35" y="0"/>
                      <a:pt x="31" y="1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2" y="14"/>
                      <a:pt x="0" y="18"/>
                      <a:pt x="1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69" name="Freeform 35"/>
              <p:cNvSpPr>
                <a:spLocks/>
              </p:cNvSpPr>
              <p:nvPr/>
            </p:nvSpPr>
            <p:spPr bwMode="auto">
              <a:xfrm>
                <a:off x="3938" y="1846"/>
                <a:ext cx="63" cy="97"/>
              </a:xfrm>
              <a:custGeom>
                <a:avLst/>
                <a:gdLst>
                  <a:gd name="T0" fmla="*/ 5 w 27"/>
                  <a:gd name="T1" fmla="*/ 40 h 41"/>
                  <a:gd name="T2" fmla="*/ 8 w 27"/>
                  <a:gd name="T3" fmla="*/ 41 h 41"/>
                  <a:gd name="T4" fmla="*/ 15 w 27"/>
                  <a:gd name="T5" fmla="*/ 37 h 41"/>
                  <a:gd name="T6" fmla="*/ 26 w 27"/>
                  <a:gd name="T7" fmla="*/ 10 h 41"/>
                  <a:gd name="T8" fmla="*/ 22 w 27"/>
                  <a:gd name="T9" fmla="*/ 1 h 41"/>
                  <a:gd name="T10" fmla="*/ 12 w 27"/>
                  <a:gd name="T11" fmla="*/ 5 h 41"/>
                  <a:gd name="T12" fmla="*/ 2 w 27"/>
                  <a:gd name="T13" fmla="*/ 31 h 41"/>
                  <a:gd name="T14" fmla="*/ 5 w 27"/>
                  <a:gd name="T15" fmla="*/ 4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41">
                    <a:moveTo>
                      <a:pt x="5" y="40"/>
                    </a:moveTo>
                    <a:cubicBezTo>
                      <a:pt x="6" y="41"/>
                      <a:pt x="7" y="41"/>
                      <a:pt x="8" y="41"/>
                    </a:cubicBezTo>
                    <a:cubicBezTo>
                      <a:pt x="11" y="41"/>
                      <a:pt x="14" y="39"/>
                      <a:pt x="15" y="37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7" y="7"/>
                      <a:pt x="25" y="3"/>
                      <a:pt x="22" y="1"/>
                    </a:cubicBezTo>
                    <a:cubicBezTo>
                      <a:pt x="18" y="0"/>
                      <a:pt x="14" y="1"/>
                      <a:pt x="12" y="5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0" y="35"/>
                      <a:pt x="2" y="39"/>
                      <a:pt x="5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70" name="Freeform 36"/>
              <p:cNvSpPr>
                <a:spLocks/>
              </p:cNvSpPr>
              <p:nvPr/>
            </p:nvSpPr>
            <p:spPr bwMode="auto">
              <a:xfrm>
                <a:off x="3838" y="1829"/>
                <a:ext cx="36" cy="102"/>
              </a:xfrm>
              <a:custGeom>
                <a:avLst/>
                <a:gdLst>
                  <a:gd name="T0" fmla="*/ 8 w 15"/>
                  <a:gd name="T1" fmla="*/ 43 h 43"/>
                  <a:gd name="T2" fmla="*/ 15 w 15"/>
                  <a:gd name="T3" fmla="*/ 35 h 43"/>
                  <a:gd name="T4" fmla="*/ 15 w 15"/>
                  <a:gd name="T5" fmla="*/ 7 h 43"/>
                  <a:gd name="T6" fmla="*/ 8 w 15"/>
                  <a:gd name="T7" fmla="*/ 0 h 43"/>
                  <a:gd name="T8" fmla="*/ 0 w 15"/>
                  <a:gd name="T9" fmla="*/ 7 h 43"/>
                  <a:gd name="T10" fmla="*/ 0 w 15"/>
                  <a:gd name="T11" fmla="*/ 35 h 43"/>
                  <a:gd name="T12" fmla="*/ 8 w 15"/>
                  <a:gd name="T13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3">
                    <a:moveTo>
                      <a:pt x="8" y="43"/>
                    </a:moveTo>
                    <a:cubicBezTo>
                      <a:pt x="11" y="43"/>
                      <a:pt x="15" y="39"/>
                      <a:pt x="15" y="35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3"/>
                      <a:pt x="11" y="0"/>
                      <a:pt x="8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9"/>
                      <a:pt x="4" y="43"/>
                      <a:pt x="8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71" name="Freeform 37"/>
              <p:cNvSpPr>
                <a:spLocks/>
              </p:cNvSpPr>
              <p:nvPr/>
            </p:nvSpPr>
            <p:spPr bwMode="auto">
              <a:xfrm>
                <a:off x="3699" y="1846"/>
                <a:ext cx="64" cy="97"/>
              </a:xfrm>
              <a:custGeom>
                <a:avLst/>
                <a:gdLst>
                  <a:gd name="T0" fmla="*/ 12 w 27"/>
                  <a:gd name="T1" fmla="*/ 37 h 41"/>
                  <a:gd name="T2" fmla="*/ 19 w 27"/>
                  <a:gd name="T3" fmla="*/ 41 h 41"/>
                  <a:gd name="T4" fmla="*/ 21 w 27"/>
                  <a:gd name="T5" fmla="*/ 40 h 41"/>
                  <a:gd name="T6" fmla="*/ 25 w 27"/>
                  <a:gd name="T7" fmla="*/ 31 h 41"/>
                  <a:gd name="T8" fmla="*/ 14 w 27"/>
                  <a:gd name="T9" fmla="*/ 5 h 41"/>
                  <a:gd name="T10" fmla="*/ 5 w 27"/>
                  <a:gd name="T11" fmla="*/ 1 h 41"/>
                  <a:gd name="T12" fmla="*/ 1 w 27"/>
                  <a:gd name="T13" fmla="*/ 10 h 41"/>
                  <a:gd name="T14" fmla="*/ 12 w 27"/>
                  <a:gd name="T15" fmla="*/ 3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41">
                    <a:moveTo>
                      <a:pt x="12" y="37"/>
                    </a:moveTo>
                    <a:cubicBezTo>
                      <a:pt x="13" y="39"/>
                      <a:pt x="16" y="41"/>
                      <a:pt x="19" y="41"/>
                    </a:cubicBezTo>
                    <a:cubicBezTo>
                      <a:pt x="20" y="41"/>
                      <a:pt x="20" y="41"/>
                      <a:pt x="21" y="40"/>
                    </a:cubicBezTo>
                    <a:cubicBezTo>
                      <a:pt x="25" y="39"/>
                      <a:pt x="27" y="35"/>
                      <a:pt x="25" y="3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1"/>
                      <a:pt x="9" y="0"/>
                      <a:pt x="5" y="1"/>
                    </a:cubicBezTo>
                    <a:cubicBezTo>
                      <a:pt x="1" y="3"/>
                      <a:pt x="0" y="7"/>
                      <a:pt x="1" y="10"/>
                    </a:cubicBezTo>
                    <a:lnTo>
                      <a:pt x="12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73" name="Freeform 38"/>
              <p:cNvSpPr>
                <a:spLocks/>
              </p:cNvSpPr>
              <p:nvPr/>
            </p:nvSpPr>
            <p:spPr bwMode="auto">
              <a:xfrm>
                <a:off x="3595" y="1914"/>
                <a:ext cx="85" cy="83"/>
              </a:xfrm>
              <a:custGeom>
                <a:avLst/>
                <a:gdLst>
                  <a:gd name="T0" fmla="*/ 33 w 36"/>
                  <a:gd name="T1" fmla="*/ 23 h 35"/>
                  <a:gd name="T2" fmla="*/ 13 w 36"/>
                  <a:gd name="T3" fmla="*/ 3 h 35"/>
                  <a:gd name="T4" fmla="*/ 3 w 36"/>
                  <a:gd name="T5" fmla="*/ 3 h 35"/>
                  <a:gd name="T6" fmla="*/ 3 w 36"/>
                  <a:gd name="T7" fmla="*/ 13 h 35"/>
                  <a:gd name="T8" fmla="*/ 23 w 36"/>
                  <a:gd name="T9" fmla="*/ 33 h 35"/>
                  <a:gd name="T10" fmla="*/ 28 w 36"/>
                  <a:gd name="T11" fmla="*/ 35 h 35"/>
                  <a:gd name="T12" fmla="*/ 33 w 36"/>
                  <a:gd name="T13" fmla="*/ 33 h 35"/>
                  <a:gd name="T14" fmla="*/ 33 w 36"/>
                  <a:gd name="T15" fmla="*/ 2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35">
                    <a:moveTo>
                      <a:pt x="33" y="23"/>
                    </a:moveTo>
                    <a:cubicBezTo>
                      <a:pt x="13" y="3"/>
                      <a:pt x="13" y="3"/>
                      <a:pt x="13" y="3"/>
                    </a:cubicBezTo>
                    <a:cubicBezTo>
                      <a:pt x="10" y="0"/>
                      <a:pt x="6" y="0"/>
                      <a:pt x="3" y="3"/>
                    </a:cubicBezTo>
                    <a:cubicBezTo>
                      <a:pt x="0" y="6"/>
                      <a:pt x="0" y="10"/>
                      <a:pt x="3" y="13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4" y="34"/>
                      <a:pt x="26" y="35"/>
                      <a:pt x="28" y="35"/>
                    </a:cubicBezTo>
                    <a:cubicBezTo>
                      <a:pt x="30" y="35"/>
                      <a:pt x="32" y="34"/>
                      <a:pt x="33" y="33"/>
                    </a:cubicBezTo>
                    <a:cubicBezTo>
                      <a:pt x="36" y="30"/>
                      <a:pt x="36" y="26"/>
                      <a:pt x="3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74" name="Freeform 39"/>
              <p:cNvSpPr>
                <a:spLocks/>
              </p:cNvSpPr>
              <p:nvPr/>
            </p:nvSpPr>
            <p:spPr bwMode="auto">
              <a:xfrm>
                <a:off x="3526" y="2018"/>
                <a:ext cx="100" cy="62"/>
              </a:xfrm>
              <a:custGeom>
                <a:avLst/>
                <a:gdLst>
                  <a:gd name="T0" fmla="*/ 37 w 42"/>
                  <a:gd name="T1" fmla="*/ 12 h 26"/>
                  <a:gd name="T2" fmla="*/ 10 w 42"/>
                  <a:gd name="T3" fmla="*/ 1 h 26"/>
                  <a:gd name="T4" fmla="*/ 1 w 42"/>
                  <a:gd name="T5" fmla="*/ 5 h 26"/>
                  <a:gd name="T6" fmla="*/ 5 w 42"/>
                  <a:gd name="T7" fmla="*/ 14 h 26"/>
                  <a:gd name="T8" fmla="*/ 31 w 42"/>
                  <a:gd name="T9" fmla="*/ 25 h 26"/>
                  <a:gd name="T10" fmla="*/ 34 w 42"/>
                  <a:gd name="T11" fmla="*/ 26 h 26"/>
                  <a:gd name="T12" fmla="*/ 40 w 42"/>
                  <a:gd name="T13" fmla="*/ 21 h 26"/>
                  <a:gd name="T14" fmla="*/ 37 w 42"/>
                  <a:gd name="T15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26">
                    <a:moveTo>
                      <a:pt x="37" y="12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7" y="0"/>
                      <a:pt x="3" y="1"/>
                      <a:pt x="1" y="5"/>
                    </a:cubicBezTo>
                    <a:cubicBezTo>
                      <a:pt x="0" y="9"/>
                      <a:pt x="1" y="13"/>
                      <a:pt x="5" y="14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6"/>
                      <a:pt x="33" y="26"/>
                      <a:pt x="34" y="26"/>
                    </a:cubicBezTo>
                    <a:cubicBezTo>
                      <a:pt x="37" y="26"/>
                      <a:pt x="39" y="24"/>
                      <a:pt x="40" y="21"/>
                    </a:cubicBezTo>
                    <a:cubicBezTo>
                      <a:pt x="42" y="18"/>
                      <a:pt x="40" y="14"/>
                      <a:pt x="37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75" name="Freeform 40"/>
              <p:cNvSpPr>
                <a:spLocks noEditPoints="1"/>
              </p:cNvSpPr>
              <p:nvPr/>
            </p:nvSpPr>
            <p:spPr bwMode="auto">
              <a:xfrm>
                <a:off x="3671" y="2292"/>
                <a:ext cx="335" cy="135"/>
              </a:xfrm>
              <a:custGeom>
                <a:avLst/>
                <a:gdLst>
                  <a:gd name="T0" fmla="*/ 135 w 142"/>
                  <a:gd name="T1" fmla="*/ 0 h 57"/>
                  <a:gd name="T2" fmla="*/ 7 w 142"/>
                  <a:gd name="T3" fmla="*/ 0 h 57"/>
                  <a:gd name="T4" fmla="*/ 0 w 142"/>
                  <a:gd name="T5" fmla="*/ 7 h 57"/>
                  <a:gd name="T6" fmla="*/ 0 w 142"/>
                  <a:gd name="T7" fmla="*/ 50 h 57"/>
                  <a:gd name="T8" fmla="*/ 7 w 142"/>
                  <a:gd name="T9" fmla="*/ 57 h 57"/>
                  <a:gd name="T10" fmla="*/ 135 w 142"/>
                  <a:gd name="T11" fmla="*/ 57 h 57"/>
                  <a:gd name="T12" fmla="*/ 142 w 142"/>
                  <a:gd name="T13" fmla="*/ 50 h 57"/>
                  <a:gd name="T14" fmla="*/ 142 w 142"/>
                  <a:gd name="T15" fmla="*/ 7 h 57"/>
                  <a:gd name="T16" fmla="*/ 135 w 142"/>
                  <a:gd name="T17" fmla="*/ 0 h 57"/>
                  <a:gd name="T18" fmla="*/ 128 w 142"/>
                  <a:gd name="T19" fmla="*/ 43 h 57"/>
                  <a:gd name="T20" fmla="*/ 15 w 142"/>
                  <a:gd name="T21" fmla="*/ 43 h 57"/>
                  <a:gd name="T22" fmla="*/ 15 w 142"/>
                  <a:gd name="T23" fmla="*/ 14 h 57"/>
                  <a:gd name="T24" fmla="*/ 128 w 142"/>
                  <a:gd name="T25" fmla="*/ 14 h 57"/>
                  <a:gd name="T26" fmla="*/ 128 w 142"/>
                  <a:gd name="T27" fmla="*/ 4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2" h="57">
                    <a:moveTo>
                      <a:pt x="135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4"/>
                      <a:pt x="4" y="57"/>
                      <a:pt x="7" y="57"/>
                    </a:cubicBezTo>
                    <a:cubicBezTo>
                      <a:pt x="135" y="57"/>
                      <a:pt x="135" y="57"/>
                      <a:pt x="135" y="57"/>
                    </a:cubicBezTo>
                    <a:cubicBezTo>
                      <a:pt x="139" y="57"/>
                      <a:pt x="142" y="54"/>
                      <a:pt x="142" y="50"/>
                    </a:cubicBezTo>
                    <a:cubicBezTo>
                      <a:pt x="142" y="7"/>
                      <a:pt x="142" y="7"/>
                      <a:pt x="142" y="7"/>
                    </a:cubicBezTo>
                    <a:cubicBezTo>
                      <a:pt x="142" y="3"/>
                      <a:pt x="139" y="0"/>
                      <a:pt x="135" y="0"/>
                    </a:cubicBezTo>
                    <a:close/>
                    <a:moveTo>
                      <a:pt x="128" y="43"/>
                    </a:moveTo>
                    <a:cubicBezTo>
                      <a:pt x="15" y="43"/>
                      <a:pt x="15" y="43"/>
                      <a:pt x="15" y="43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28" y="14"/>
                      <a:pt x="128" y="14"/>
                      <a:pt x="128" y="14"/>
                    </a:cubicBezTo>
                    <a:lnTo>
                      <a:pt x="128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99" kern="0">
                  <a:solidFill>
                    <a:sysClr val="windowText" lastClr="000000"/>
                  </a:solidFill>
                </a:endParaRPr>
              </a:p>
            </p:txBody>
          </p:sp>
        </p:grpSp>
      </p:grpSp>
      <p:grpSp>
        <p:nvGrpSpPr>
          <p:cNvPr id="81" name="Group 80"/>
          <p:cNvGrpSpPr/>
          <p:nvPr/>
        </p:nvGrpSpPr>
        <p:grpSpPr>
          <a:xfrm>
            <a:off x="4772868" y="3945753"/>
            <a:ext cx="2626473" cy="314061"/>
            <a:chOff x="1296364" y="4396717"/>
            <a:chExt cx="2627453" cy="314179"/>
          </a:xfrm>
        </p:grpSpPr>
        <p:cxnSp>
          <p:nvCxnSpPr>
            <p:cNvPr id="82" name="Straight Connector 81"/>
            <p:cNvCxnSpPr/>
            <p:nvPr/>
          </p:nvCxnSpPr>
          <p:spPr>
            <a:xfrm flipH="1">
              <a:off x="2610090" y="4396717"/>
              <a:ext cx="1" cy="314179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>
              <a:off x="1296364" y="4710896"/>
              <a:ext cx="2627453" cy="0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4" name="Straight Connector 103"/>
          <p:cNvCxnSpPr/>
          <p:nvPr/>
        </p:nvCxnSpPr>
        <p:spPr>
          <a:xfrm>
            <a:off x="4772868" y="5473305"/>
            <a:ext cx="262647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>
            <a:spLocks/>
          </p:cNvSpPr>
          <p:nvPr/>
        </p:nvSpPr>
        <p:spPr>
          <a:xfrm>
            <a:off x="8209698" y="4328935"/>
            <a:ext cx="2627019" cy="1079597"/>
          </a:xfrm>
          <a:prstGeom prst="rect">
            <a:avLst/>
          </a:prstGeom>
          <a:noFill/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71973" rIns="0" bIns="0" rtlCol="0" anchor="ctr" anchorCtr="0">
            <a:noAutofit/>
          </a:bodyPr>
          <a:lstStyle/>
          <a:p>
            <a:pPr algn="ctr" defTabSz="896386">
              <a:defRPr/>
            </a:pPr>
            <a:r>
              <a:rPr lang="en-US" sz="1999" kern="0" dirty="0">
                <a:solidFill>
                  <a:schemeClr val="accent1"/>
                </a:solidFill>
              </a:rPr>
              <a:t>ENABLE </a:t>
            </a:r>
            <a:br>
              <a:rPr lang="en-US" sz="1999" kern="0" dirty="0">
                <a:solidFill>
                  <a:schemeClr val="accent1"/>
                </a:solidFill>
              </a:rPr>
            </a:br>
            <a:r>
              <a:rPr lang="en-US" sz="1999" kern="0" dirty="0">
                <a:solidFill>
                  <a:schemeClr val="accent1"/>
                </a:solidFill>
              </a:rPr>
              <a:t>DISRUPTIVE BUSINESS MODELS</a:t>
            </a:r>
          </a:p>
        </p:txBody>
      </p:sp>
      <p:sp>
        <p:nvSpPr>
          <p:cNvPr id="72" name="Oval 71"/>
          <p:cNvSpPr/>
          <p:nvPr/>
        </p:nvSpPr>
        <p:spPr>
          <a:xfrm>
            <a:off x="8793277" y="2485889"/>
            <a:ext cx="1459864" cy="145986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96386">
              <a:defRPr/>
            </a:pPr>
            <a:endParaRPr lang="en-US" sz="1799" kern="0">
              <a:solidFill>
                <a:sysClr val="windowText" lastClr="000000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8951725" y="2644337"/>
            <a:ext cx="1142968" cy="1142968"/>
          </a:xfrm>
          <a:prstGeom prst="ellipse">
            <a:avLst/>
          </a:prstGeom>
          <a:solidFill>
            <a:srgbClr val="D83B01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 defTabSz="896386">
              <a:lnSpc>
                <a:spcPct val="110000"/>
              </a:lnSpc>
              <a:defRPr/>
            </a:pPr>
            <a:endParaRPr lang="en-US" sz="1999" kern="0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2052" name="Freeform 16"/>
          <p:cNvSpPr>
            <a:spLocks noEditPoints="1"/>
          </p:cNvSpPr>
          <p:nvPr/>
        </p:nvSpPr>
        <p:spPr bwMode="auto">
          <a:xfrm>
            <a:off x="9245686" y="2936710"/>
            <a:ext cx="555047" cy="550933"/>
          </a:xfrm>
          <a:custGeom>
            <a:avLst/>
            <a:gdLst>
              <a:gd name="T0" fmla="*/ 343 w 343"/>
              <a:gd name="T1" fmla="*/ 176 h 340"/>
              <a:gd name="T2" fmla="*/ 286 w 343"/>
              <a:gd name="T3" fmla="*/ 176 h 340"/>
              <a:gd name="T4" fmla="*/ 236 w 343"/>
              <a:gd name="T5" fmla="*/ 213 h 340"/>
              <a:gd name="T6" fmla="*/ 188 w 343"/>
              <a:gd name="T7" fmla="*/ 226 h 340"/>
              <a:gd name="T8" fmla="*/ 110 w 343"/>
              <a:gd name="T9" fmla="*/ 205 h 340"/>
              <a:gd name="T10" fmla="*/ 83 w 343"/>
              <a:gd name="T11" fmla="*/ 241 h 340"/>
              <a:gd name="T12" fmla="*/ 15 w 343"/>
              <a:gd name="T13" fmla="*/ 172 h 340"/>
              <a:gd name="T14" fmla="*/ 122 w 343"/>
              <a:gd name="T15" fmla="*/ 128 h 340"/>
              <a:gd name="T16" fmla="*/ 202 w 343"/>
              <a:gd name="T17" fmla="*/ 133 h 340"/>
              <a:gd name="T18" fmla="*/ 230 w 343"/>
              <a:gd name="T19" fmla="*/ 162 h 340"/>
              <a:gd name="T20" fmla="*/ 253 w 343"/>
              <a:gd name="T21" fmla="*/ 116 h 340"/>
              <a:gd name="T22" fmla="*/ 314 w 343"/>
              <a:gd name="T23" fmla="*/ 57 h 340"/>
              <a:gd name="T24" fmla="*/ 314 w 343"/>
              <a:gd name="T25" fmla="*/ 0 h 340"/>
              <a:gd name="T26" fmla="*/ 290 w 343"/>
              <a:gd name="T27" fmla="*/ 45 h 340"/>
              <a:gd name="T28" fmla="*/ 230 w 343"/>
              <a:gd name="T29" fmla="*/ 105 h 340"/>
              <a:gd name="T30" fmla="*/ 150 w 343"/>
              <a:gd name="T31" fmla="*/ 101 h 340"/>
              <a:gd name="T32" fmla="*/ 122 w 343"/>
              <a:gd name="T33" fmla="*/ 71 h 340"/>
              <a:gd name="T34" fmla="*/ 94 w 343"/>
              <a:gd name="T35" fmla="*/ 107 h 340"/>
              <a:gd name="T36" fmla="*/ 15 w 343"/>
              <a:gd name="T37" fmla="*/ 12 h 340"/>
              <a:gd name="T38" fmla="*/ 0 w 343"/>
              <a:gd name="T39" fmla="*/ 12 h 340"/>
              <a:gd name="T40" fmla="*/ 2 w 343"/>
              <a:gd name="T41" fmla="*/ 338 h 340"/>
              <a:gd name="T42" fmla="*/ 328 w 343"/>
              <a:gd name="T43" fmla="*/ 340 h 340"/>
              <a:gd name="T44" fmla="*/ 328 w 343"/>
              <a:gd name="T45" fmla="*/ 326 h 340"/>
              <a:gd name="T46" fmla="*/ 15 w 343"/>
              <a:gd name="T47" fmla="*/ 326 h 340"/>
              <a:gd name="T48" fmla="*/ 91 w 343"/>
              <a:gd name="T49" fmla="*/ 254 h 340"/>
              <a:gd name="T50" fmla="*/ 138 w 343"/>
              <a:gd name="T51" fmla="*/ 240 h 340"/>
              <a:gd name="T52" fmla="*/ 216 w 343"/>
              <a:gd name="T53" fmla="*/ 262 h 340"/>
              <a:gd name="T54" fmla="*/ 243 w 343"/>
              <a:gd name="T55" fmla="*/ 225 h 340"/>
              <a:gd name="T56" fmla="*/ 314 w 343"/>
              <a:gd name="T57" fmla="*/ 205 h 340"/>
              <a:gd name="T58" fmla="*/ 328 w 343"/>
              <a:gd name="T59" fmla="*/ 29 h 340"/>
              <a:gd name="T60" fmla="*/ 300 w 343"/>
              <a:gd name="T61" fmla="*/ 29 h 340"/>
              <a:gd name="T62" fmla="*/ 230 w 343"/>
              <a:gd name="T63" fmla="*/ 119 h 340"/>
              <a:gd name="T64" fmla="*/ 230 w 343"/>
              <a:gd name="T65" fmla="*/ 148 h 340"/>
              <a:gd name="T66" fmla="*/ 230 w 343"/>
              <a:gd name="T67" fmla="*/ 119 h 340"/>
              <a:gd name="T68" fmla="*/ 136 w 343"/>
              <a:gd name="T69" fmla="*/ 99 h 340"/>
              <a:gd name="T70" fmla="*/ 107 w 343"/>
              <a:gd name="T71" fmla="*/ 99 h 340"/>
              <a:gd name="T72" fmla="*/ 110 w 343"/>
              <a:gd name="T73" fmla="*/ 247 h 340"/>
              <a:gd name="T74" fmla="*/ 110 w 343"/>
              <a:gd name="T75" fmla="*/ 219 h 340"/>
              <a:gd name="T76" fmla="*/ 110 w 343"/>
              <a:gd name="T77" fmla="*/ 247 h 340"/>
              <a:gd name="T78" fmla="*/ 202 w 343"/>
              <a:gd name="T79" fmla="*/ 233 h 340"/>
              <a:gd name="T80" fmla="*/ 202 w 343"/>
              <a:gd name="T81" fmla="*/ 233 h 340"/>
              <a:gd name="T82" fmla="*/ 230 w 343"/>
              <a:gd name="T83" fmla="*/ 233 h 340"/>
              <a:gd name="T84" fmla="*/ 314 w 343"/>
              <a:gd name="T85" fmla="*/ 162 h 340"/>
              <a:gd name="T86" fmla="*/ 314 w 343"/>
              <a:gd name="T87" fmla="*/ 190 h 340"/>
              <a:gd name="T88" fmla="*/ 314 w 343"/>
              <a:gd name="T89" fmla="*/ 162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43" h="340">
                <a:moveTo>
                  <a:pt x="314" y="205"/>
                </a:moveTo>
                <a:cubicBezTo>
                  <a:pt x="330" y="205"/>
                  <a:pt x="343" y="192"/>
                  <a:pt x="343" y="176"/>
                </a:cubicBezTo>
                <a:cubicBezTo>
                  <a:pt x="343" y="160"/>
                  <a:pt x="330" y="148"/>
                  <a:pt x="314" y="148"/>
                </a:cubicBezTo>
                <a:cubicBezTo>
                  <a:pt x="298" y="148"/>
                  <a:pt x="286" y="160"/>
                  <a:pt x="286" y="176"/>
                </a:cubicBezTo>
                <a:cubicBezTo>
                  <a:pt x="286" y="179"/>
                  <a:pt x="286" y="181"/>
                  <a:pt x="287" y="184"/>
                </a:cubicBezTo>
                <a:cubicBezTo>
                  <a:pt x="236" y="213"/>
                  <a:pt x="236" y="213"/>
                  <a:pt x="236" y="213"/>
                </a:cubicBezTo>
                <a:cubicBezTo>
                  <a:pt x="231" y="208"/>
                  <a:pt x="224" y="205"/>
                  <a:pt x="216" y="205"/>
                </a:cubicBezTo>
                <a:cubicBezTo>
                  <a:pt x="203" y="205"/>
                  <a:pt x="192" y="214"/>
                  <a:pt x="188" y="226"/>
                </a:cubicBezTo>
                <a:cubicBezTo>
                  <a:pt x="138" y="226"/>
                  <a:pt x="138" y="226"/>
                  <a:pt x="138" y="226"/>
                </a:cubicBezTo>
                <a:cubicBezTo>
                  <a:pt x="135" y="214"/>
                  <a:pt x="124" y="205"/>
                  <a:pt x="110" y="205"/>
                </a:cubicBezTo>
                <a:cubicBezTo>
                  <a:pt x="95" y="205"/>
                  <a:pt x="82" y="217"/>
                  <a:pt x="82" y="233"/>
                </a:cubicBezTo>
                <a:cubicBezTo>
                  <a:pt x="82" y="236"/>
                  <a:pt x="82" y="239"/>
                  <a:pt x="83" y="241"/>
                </a:cubicBezTo>
                <a:cubicBezTo>
                  <a:pt x="15" y="286"/>
                  <a:pt x="15" y="286"/>
                  <a:pt x="15" y="286"/>
                </a:cubicBezTo>
                <a:cubicBezTo>
                  <a:pt x="15" y="172"/>
                  <a:pt x="15" y="172"/>
                  <a:pt x="15" y="172"/>
                </a:cubicBezTo>
                <a:cubicBezTo>
                  <a:pt x="102" y="120"/>
                  <a:pt x="102" y="120"/>
                  <a:pt x="102" y="120"/>
                </a:cubicBezTo>
                <a:cubicBezTo>
                  <a:pt x="107" y="125"/>
                  <a:pt x="114" y="128"/>
                  <a:pt x="122" y="128"/>
                </a:cubicBezTo>
                <a:cubicBezTo>
                  <a:pt x="132" y="128"/>
                  <a:pt x="141" y="122"/>
                  <a:pt x="146" y="115"/>
                </a:cubicBezTo>
                <a:cubicBezTo>
                  <a:pt x="202" y="133"/>
                  <a:pt x="202" y="133"/>
                  <a:pt x="202" y="133"/>
                </a:cubicBezTo>
                <a:cubicBezTo>
                  <a:pt x="202" y="133"/>
                  <a:pt x="202" y="133"/>
                  <a:pt x="202" y="133"/>
                </a:cubicBezTo>
                <a:cubicBezTo>
                  <a:pt x="202" y="149"/>
                  <a:pt x="215" y="162"/>
                  <a:pt x="230" y="162"/>
                </a:cubicBezTo>
                <a:cubicBezTo>
                  <a:pt x="246" y="162"/>
                  <a:pt x="259" y="149"/>
                  <a:pt x="259" y="133"/>
                </a:cubicBezTo>
                <a:cubicBezTo>
                  <a:pt x="259" y="127"/>
                  <a:pt x="257" y="121"/>
                  <a:pt x="253" y="116"/>
                </a:cubicBezTo>
                <a:cubicBezTo>
                  <a:pt x="301" y="54"/>
                  <a:pt x="301" y="54"/>
                  <a:pt x="301" y="54"/>
                </a:cubicBezTo>
                <a:cubicBezTo>
                  <a:pt x="305" y="56"/>
                  <a:pt x="309" y="57"/>
                  <a:pt x="314" y="57"/>
                </a:cubicBezTo>
                <a:cubicBezTo>
                  <a:pt x="330" y="57"/>
                  <a:pt x="343" y="45"/>
                  <a:pt x="343" y="29"/>
                </a:cubicBezTo>
                <a:cubicBezTo>
                  <a:pt x="343" y="13"/>
                  <a:pt x="330" y="0"/>
                  <a:pt x="314" y="0"/>
                </a:cubicBezTo>
                <a:cubicBezTo>
                  <a:pt x="298" y="0"/>
                  <a:pt x="286" y="13"/>
                  <a:pt x="286" y="29"/>
                </a:cubicBezTo>
                <a:cubicBezTo>
                  <a:pt x="286" y="35"/>
                  <a:pt x="287" y="40"/>
                  <a:pt x="290" y="45"/>
                </a:cubicBezTo>
                <a:cubicBezTo>
                  <a:pt x="242" y="107"/>
                  <a:pt x="242" y="107"/>
                  <a:pt x="242" y="107"/>
                </a:cubicBezTo>
                <a:cubicBezTo>
                  <a:pt x="238" y="106"/>
                  <a:pt x="234" y="105"/>
                  <a:pt x="230" y="105"/>
                </a:cubicBezTo>
                <a:cubicBezTo>
                  <a:pt x="220" y="105"/>
                  <a:pt x="211" y="110"/>
                  <a:pt x="206" y="119"/>
                </a:cubicBezTo>
                <a:cubicBezTo>
                  <a:pt x="150" y="101"/>
                  <a:pt x="150" y="101"/>
                  <a:pt x="150" y="101"/>
                </a:cubicBezTo>
                <a:cubicBezTo>
                  <a:pt x="150" y="100"/>
                  <a:pt x="150" y="100"/>
                  <a:pt x="150" y="99"/>
                </a:cubicBezTo>
                <a:cubicBezTo>
                  <a:pt x="150" y="84"/>
                  <a:pt x="137" y="71"/>
                  <a:pt x="122" y="71"/>
                </a:cubicBezTo>
                <a:cubicBezTo>
                  <a:pt x="106" y="71"/>
                  <a:pt x="93" y="84"/>
                  <a:pt x="93" y="99"/>
                </a:cubicBezTo>
                <a:cubicBezTo>
                  <a:pt x="93" y="102"/>
                  <a:pt x="93" y="105"/>
                  <a:pt x="94" y="107"/>
                </a:cubicBezTo>
                <a:cubicBezTo>
                  <a:pt x="15" y="156"/>
                  <a:pt x="15" y="156"/>
                  <a:pt x="15" y="156"/>
                </a:cubicBezTo>
                <a:cubicBezTo>
                  <a:pt x="15" y="12"/>
                  <a:pt x="15" y="12"/>
                  <a:pt x="15" y="12"/>
                </a:cubicBezTo>
                <a:cubicBezTo>
                  <a:pt x="15" y="8"/>
                  <a:pt x="11" y="5"/>
                  <a:pt x="7" y="5"/>
                </a:cubicBezTo>
                <a:cubicBezTo>
                  <a:pt x="4" y="5"/>
                  <a:pt x="0" y="8"/>
                  <a:pt x="0" y="12"/>
                </a:cubicBezTo>
                <a:cubicBezTo>
                  <a:pt x="0" y="333"/>
                  <a:pt x="0" y="333"/>
                  <a:pt x="0" y="333"/>
                </a:cubicBezTo>
                <a:cubicBezTo>
                  <a:pt x="0" y="335"/>
                  <a:pt x="1" y="337"/>
                  <a:pt x="2" y="338"/>
                </a:cubicBezTo>
                <a:cubicBezTo>
                  <a:pt x="4" y="339"/>
                  <a:pt x="6" y="340"/>
                  <a:pt x="7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32" y="340"/>
                  <a:pt x="335" y="337"/>
                  <a:pt x="335" y="333"/>
                </a:cubicBezTo>
                <a:cubicBezTo>
                  <a:pt x="335" y="329"/>
                  <a:pt x="332" y="326"/>
                  <a:pt x="328" y="326"/>
                </a:cubicBezTo>
                <a:cubicBezTo>
                  <a:pt x="328" y="326"/>
                  <a:pt x="328" y="326"/>
                  <a:pt x="328" y="326"/>
                </a:cubicBezTo>
                <a:cubicBezTo>
                  <a:pt x="15" y="326"/>
                  <a:pt x="15" y="326"/>
                  <a:pt x="15" y="326"/>
                </a:cubicBezTo>
                <a:cubicBezTo>
                  <a:pt x="15" y="303"/>
                  <a:pt x="15" y="303"/>
                  <a:pt x="15" y="303"/>
                </a:cubicBezTo>
                <a:cubicBezTo>
                  <a:pt x="91" y="254"/>
                  <a:pt x="91" y="254"/>
                  <a:pt x="91" y="254"/>
                </a:cubicBezTo>
                <a:cubicBezTo>
                  <a:pt x="96" y="259"/>
                  <a:pt x="103" y="262"/>
                  <a:pt x="110" y="262"/>
                </a:cubicBezTo>
                <a:cubicBezTo>
                  <a:pt x="124" y="262"/>
                  <a:pt x="135" y="252"/>
                  <a:pt x="138" y="240"/>
                </a:cubicBezTo>
                <a:cubicBezTo>
                  <a:pt x="188" y="240"/>
                  <a:pt x="188" y="240"/>
                  <a:pt x="188" y="240"/>
                </a:cubicBezTo>
                <a:cubicBezTo>
                  <a:pt x="192" y="252"/>
                  <a:pt x="203" y="262"/>
                  <a:pt x="216" y="262"/>
                </a:cubicBezTo>
                <a:cubicBezTo>
                  <a:pt x="232" y="262"/>
                  <a:pt x="245" y="249"/>
                  <a:pt x="245" y="233"/>
                </a:cubicBezTo>
                <a:cubicBezTo>
                  <a:pt x="245" y="230"/>
                  <a:pt x="244" y="228"/>
                  <a:pt x="243" y="225"/>
                </a:cubicBezTo>
                <a:cubicBezTo>
                  <a:pt x="294" y="196"/>
                  <a:pt x="294" y="196"/>
                  <a:pt x="294" y="196"/>
                </a:cubicBezTo>
                <a:cubicBezTo>
                  <a:pt x="299" y="201"/>
                  <a:pt x="306" y="205"/>
                  <a:pt x="314" y="205"/>
                </a:cubicBezTo>
                <a:close/>
                <a:moveTo>
                  <a:pt x="314" y="15"/>
                </a:moveTo>
                <a:cubicBezTo>
                  <a:pt x="322" y="15"/>
                  <a:pt x="328" y="21"/>
                  <a:pt x="328" y="29"/>
                </a:cubicBezTo>
                <a:cubicBezTo>
                  <a:pt x="328" y="37"/>
                  <a:pt x="322" y="43"/>
                  <a:pt x="314" y="43"/>
                </a:cubicBezTo>
                <a:cubicBezTo>
                  <a:pt x="306" y="43"/>
                  <a:pt x="300" y="37"/>
                  <a:pt x="300" y="29"/>
                </a:cubicBezTo>
                <a:cubicBezTo>
                  <a:pt x="300" y="21"/>
                  <a:pt x="306" y="15"/>
                  <a:pt x="314" y="15"/>
                </a:cubicBezTo>
                <a:close/>
                <a:moveTo>
                  <a:pt x="230" y="119"/>
                </a:moveTo>
                <a:cubicBezTo>
                  <a:pt x="238" y="119"/>
                  <a:pt x="245" y="125"/>
                  <a:pt x="245" y="133"/>
                </a:cubicBezTo>
                <a:cubicBezTo>
                  <a:pt x="245" y="141"/>
                  <a:pt x="238" y="147"/>
                  <a:pt x="230" y="148"/>
                </a:cubicBezTo>
                <a:cubicBezTo>
                  <a:pt x="222" y="147"/>
                  <a:pt x="216" y="141"/>
                  <a:pt x="216" y="133"/>
                </a:cubicBezTo>
                <a:cubicBezTo>
                  <a:pt x="216" y="125"/>
                  <a:pt x="222" y="119"/>
                  <a:pt x="230" y="119"/>
                </a:cubicBezTo>
                <a:close/>
                <a:moveTo>
                  <a:pt x="122" y="85"/>
                </a:moveTo>
                <a:cubicBezTo>
                  <a:pt x="129" y="85"/>
                  <a:pt x="136" y="91"/>
                  <a:pt x="136" y="99"/>
                </a:cubicBezTo>
                <a:cubicBezTo>
                  <a:pt x="136" y="107"/>
                  <a:pt x="129" y="114"/>
                  <a:pt x="122" y="114"/>
                </a:cubicBezTo>
                <a:cubicBezTo>
                  <a:pt x="114" y="114"/>
                  <a:pt x="107" y="107"/>
                  <a:pt x="107" y="99"/>
                </a:cubicBezTo>
                <a:cubicBezTo>
                  <a:pt x="107" y="91"/>
                  <a:pt x="114" y="85"/>
                  <a:pt x="122" y="85"/>
                </a:cubicBezTo>
                <a:close/>
                <a:moveTo>
                  <a:pt x="110" y="247"/>
                </a:moveTo>
                <a:cubicBezTo>
                  <a:pt x="103" y="247"/>
                  <a:pt x="96" y="241"/>
                  <a:pt x="96" y="233"/>
                </a:cubicBezTo>
                <a:cubicBezTo>
                  <a:pt x="96" y="225"/>
                  <a:pt x="103" y="219"/>
                  <a:pt x="110" y="219"/>
                </a:cubicBezTo>
                <a:cubicBezTo>
                  <a:pt x="118" y="219"/>
                  <a:pt x="125" y="225"/>
                  <a:pt x="125" y="233"/>
                </a:cubicBezTo>
                <a:cubicBezTo>
                  <a:pt x="125" y="241"/>
                  <a:pt x="118" y="247"/>
                  <a:pt x="110" y="247"/>
                </a:cubicBezTo>
                <a:close/>
                <a:moveTo>
                  <a:pt x="216" y="247"/>
                </a:moveTo>
                <a:cubicBezTo>
                  <a:pt x="208" y="247"/>
                  <a:pt x="202" y="241"/>
                  <a:pt x="202" y="233"/>
                </a:cubicBezTo>
                <a:cubicBezTo>
                  <a:pt x="202" y="233"/>
                  <a:pt x="202" y="233"/>
                  <a:pt x="202" y="233"/>
                </a:cubicBezTo>
                <a:cubicBezTo>
                  <a:pt x="202" y="233"/>
                  <a:pt x="202" y="233"/>
                  <a:pt x="202" y="233"/>
                </a:cubicBezTo>
                <a:cubicBezTo>
                  <a:pt x="202" y="225"/>
                  <a:pt x="208" y="219"/>
                  <a:pt x="216" y="219"/>
                </a:cubicBezTo>
                <a:cubicBezTo>
                  <a:pt x="224" y="219"/>
                  <a:pt x="230" y="225"/>
                  <a:pt x="230" y="233"/>
                </a:cubicBezTo>
                <a:cubicBezTo>
                  <a:pt x="230" y="241"/>
                  <a:pt x="224" y="247"/>
                  <a:pt x="216" y="247"/>
                </a:cubicBezTo>
                <a:close/>
                <a:moveTo>
                  <a:pt x="314" y="162"/>
                </a:moveTo>
                <a:cubicBezTo>
                  <a:pt x="322" y="162"/>
                  <a:pt x="328" y="168"/>
                  <a:pt x="328" y="176"/>
                </a:cubicBezTo>
                <a:cubicBezTo>
                  <a:pt x="328" y="184"/>
                  <a:pt x="322" y="190"/>
                  <a:pt x="314" y="190"/>
                </a:cubicBezTo>
                <a:cubicBezTo>
                  <a:pt x="306" y="190"/>
                  <a:pt x="300" y="184"/>
                  <a:pt x="300" y="176"/>
                </a:cubicBezTo>
                <a:cubicBezTo>
                  <a:pt x="300" y="168"/>
                  <a:pt x="306" y="162"/>
                  <a:pt x="314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06" tIns="45703" rIns="91406" bIns="4570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sz="1799" kern="0">
              <a:solidFill>
                <a:sysClr val="windowText" lastClr="000000"/>
              </a:solidFill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8209973" y="3945753"/>
            <a:ext cx="2626473" cy="314061"/>
            <a:chOff x="1296364" y="4396717"/>
            <a:chExt cx="2627453" cy="314179"/>
          </a:xfrm>
        </p:grpSpPr>
        <p:cxnSp>
          <p:nvCxnSpPr>
            <p:cNvPr id="85" name="Straight Connector 84"/>
            <p:cNvCxnSpPr/>
            <p:nvPr/>
          </p:nvCxnSpPr>
          <p:spPr>
            <a:xfrm flipH="1">
              <a:off x="2610090" y="4396717"/>
              <a:ext cx="1" cy="314179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296364" y="4710896"/>
              <a:ext cx="2627453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Connector 104"/>
          <p:cNvCxnSpPr/>
          <p:nvPr/>
        </p:nvCxnSpPr>
        <p:spPr>
          <a:xfrm>
            <a:off x="8209973" y="5473305"/>
            <a:ext cx="2626473" cy="0"/>
          </a:xfrm>
          <a:prstGeom prst="line">
            <a:avLst/>
          </a:prstGeom>
          <a:ln w="19050">
            <a:solidFill>
              <a:srgbClr val="D83B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65321" y="6565525"/>
            <a:ext cx="3681263" cy="180947"/>
          </a:xfrm>
        </p:spPr>
        <p:txBody>
          <a:bodyPr vert="horz" lIns="0" tIns="0" rIns="0" bIns="0" rtlCol="0">
            <a:spAutoFit/>
          </a:bodyPr>
          <a:lstStyle/>
          <a:p>
            <a:pPr marL="0" indent="0" defTabSz="914045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AU" sz="1176" kern="0" dirty="0">
                <a:solidFill>
                  <a:srgbClr val="505050"/>
                </a:solidFill>
              </a:rPr>
              <a:t>Copyright © 2016 Accenture  All rights reserved.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1778854" y="6492182"/>
            <a:ext cx="212386" cy="1659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896386">
              <a:lnSpc>
                <a:spcPct val="90000"/>
              </a:lnSpc>
              <a:spcAft>
                <a:spcPts val="588"/>
              </a:spcAft>
              <a:defRPr/>
            </a:pPr>
            <a:r>
              <a:rPr lang="en-US" sz="1176" b="1" kern="0" dirty="0">
                <a:solidFill>
                  <a:srgbClr val="D83B01"/>
                </a:solidFill>
              </a:rPr>
              <a:t>9</a:t>
            </a:r>
            <a:endParaRPr lang="en-US" sz="1176" kern="0" dirty="0">
              <a:solidFill>
                <a:srgbClr val="D83B0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611912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5919" y="298851"/>
            <a:ext cx="11655840" cy="1535987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505050"/>
                </a:solidFill>
              </a:rPr>
              <a:t>Once in place, enterprises will use these platforms as new types of business models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4833" y="2039434"/>
            <a:ext cx="6845509" cy="6034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921" kern="0" dirty="0">
                <a:solidFill>
                  <a:srgbClr val="D83B01"/>
                </a:solidFill>
                <a:cs typeface="Arial" charset="0"/>
              </a:rPr>
              <a:t>Platform business models are: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9108" y="5481255"/>
            <a:ext cx="10886269" cy="7241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353" kern="0" dirty="0">
                <a:solidFill>
                  <a:srgbClr val="D83B01"/>
                </a:solidFill>
                <a:cs typeface="Arial" charset="0"/>
              </a:rPr>
              <a:t>…business strategies based on creating value externally with communities of users, partners, and developers.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963105" y="3149210"/>
            <a:ext cx="1402739" cy="1961517"/>
            <a:chOff x="463550" y="2980266"/>
            <a:chExt cx="1430867" cy="2000850"/>
          </a:xfrm>
        </p:grpSpPr>
        <p:sp>
          <p:nvSpPr>
            <p:cNvPr id="16" name="TextBox 15"/>
            <p:cNvSpPr txBox="1"/>
            <p:nvPr/>
          </p:nvSpPr>
          <p:spPr>
            <a:xfrm>
              <a:off x="593276" y="4487983"/>
              <a:ext cx="1196927" cy="493133"/>
            </a:xfrm>
            <a:prstGeom prst="rect">
              <a:avLst/>
            </a:prstGeom>
            <a:noFill/>
          </p:spPr>
          <p:txBody>
            <a:bodyPr wrap="none" lIns="0" tIns="179933" rIns="0" bIns="0" rtlCol="0">
              <a:spAutoFit/>
            </a:bodyPr>
            <a:lstStyle/>
            <a:p>
              <a:pPr marL="0" lvl="1" algn="ctr"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961" kern="0" dirty="0">
                  <a:solidFill>
                    <a:srgbClr val="333333"/>
                  </a:solidFill>
                  <a:cs typeface="Arial" charset="0"/>
                </a:rPr>
                <a:t>Connected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463550" y="2980266"/>
              <a:ext cx="1430867" cy="1430867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961" kern="0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7834" y="3115733"/>
              <a:ext cx="662501" cy="1134533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5411525" y="3149210"/>
            <a:ext cx="1421863" cy="1961517"/>
            <a:chOff x="2931221" y="2980266"/>
            <a:chExt cx="1450375" cy="200085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935817" y="2980266"/>
              <a:ext cx="1430867" cy="1430867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endParaRPr lang="en-US" sz="1961" kern="0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2931221" y="3171080"/>
              <a:ext cx="1450375" cy="1810036"/>
              <a:chOff x="2931221" y="3171080"/>
              <a:chExt cx="1450375" cy="1810036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2931221" y="4487983"/>
                <a:ext cx="1450375" cy="493133"/>
              </a:xfrm>
              <a:prstGeom prst="rect">
                <a:avLst/>
              </a:prstGeom>
              <a:noFill/>
            </p:spPr>
            <p:txBody>
              <a:bodyPr wrap="none" lIns="0" tIns="179933" rIns="0" bIns="0" rtlCol="0">
                <a:spAutoFit/>
              </a:bodyPr>
              <a:lstStyle/>
              <a:p>
                <a:pPr marL="0" lvl="1" algn="ctr"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961" kern="0" dirty="0">
                    <a:solidFill>
                      <a:srgbClr val="333333"/>
                    </a:solidFill>
                    <a:cs typeface="Arial" charset="0"/>
                  </a:rPr>
                  <a:t>Collaborative</a:t>
                </a:r>
              </a:p>
            </p:txBody>
          </p:sp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081868" y="3171080"/>
                <a:ext cx="1118398" cy="1032621"/>
              </a:xfrm>
              <a:prstGeom prst="rect">
                <a:avLst/>
              </a:prstGeom>
            </p:spPr>
          </p:pic>
        </p:grpSp>
      </p:grpSp>
      <p:grpSp>
        <p:nvGrpSpPr>
          <p:cNvPr id="8" name="Group 7"/>
          <p:cNvGrpSpPr/>
          <p:nvPr/>
        </p:nvGrpSpPr>
        <p:grpSpPr>
          <a:xfrm>
            <a:off x="8934677" y="3149210"/>
            <a:ext cx="1402739" cy="1961517"/>
            <a:chOff x="5348817" y="2980266"/>
            <a:chExt cx="1430867" cy="2000850"/>
          </a:xfrm>
        </p:grpSpPr>
        <p:grpSp>
          <p:nvGrpSpPr>
            <p:cNvPr id="2" name="Group 1"/>
            <p:cNvGrpSpPr/>
            <p:nvPr/>
          </p:nvGrpSpPr>
          <p:grpSpPr>
            <a:xfrm>
              <a:off x="5348817" y="2980266"/>
              <a:ext cx="1430867" cy="2000850"/>
              <a:chOff x="5348817" y="2980266"/>
              <a:chExt cx="1430867" cy="2000850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5614983" y="4487983"/>
                <a:ext cx="900966" cy="493133"/>
              </a:xfrm>
              <a:prstGeom prst="rect">
                <a:avLst/>
              </a:prstGeom>
              <a:noFill/>
            </p:spPr>
            <p:txBody>
              <a:bodyPr wrap="none" lIns="0" tIns="179933" rIns="0" bIns="0" rtlCol="0">
                <a:spAutoFit/>
              </a:bodyPr>
              <a:lstStyle/>
              <a:p>
                <a:pPr marL="0" lvl="1" algn="ctr"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961" kern="0" dirty="0">
                    <a:solidFill>
                      <a:srgbClr val="333333"/>
                    </a:solidFill>
                    <a:cs typeface="Arial" charset="0"/>
                  </a:rPr>
                  <a:t>Scalable</a:t>
                </a:r>
              </a:p>
            </p:txBody>
          </p:sp>
          <p:sp>
            <p:nvSpPr>
              <p:cNvPr id="39" name="Rectangle 38"/>
              <p:cNvSpPr/>
              <p:nvPr/>
            </p:nvSpPr>
            <p:spPr bwMode="auto">
              <a:xfrm>
                <a:off x="5348817" y="2980266"/>
                <a:ext cx="1430867" cy="1430867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1410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961" kern="0" dirty="0"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</a:endParaRPr>
              </a:p>
            </p:txBody>
          </p: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79534" y="3141134"/>
              <a:ext cx="967225" cy="1109134"/>
            </a:xfrm>
            <a:prstGeom prst="rect">
              <a:avLst/>
            </a:prstGeom>
          </p:spPr>
        </p:pic>
      </p:grpSp>
      <p:sp>
        <p:nvSpPr>
          <p:cNvPr id="18" name="TextBox 17"/>
          <p:cNvSpPr txBox="1"/>
          <p:nvPr/>
        </p:nvSpPr>
        <p:spPr>
          <a:xfrm>
            <a:off x="11778854" y="6492182"/>
            <a:ext cx="212386" cy="1659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896386">
              <a:lnSpc>
                <a:spcPct val="90000"/>
              </a:lnSpc>
              <a:spcAft>
                <a:spcPts val="588"/>
              </a:spcAft>
              <a:defRPr/>
            </a:pPr>
            <a:r>
              <a:rPr lang="en-US" sz="1176" b="1" kern="0" dirty="0">
                <a:solidFill>
                  <a:schemeClr val="accent1"/>
                </a:solidFill>
              </a:rPr>
              <a:t>16</a:t>
            </a:r>
            <a:endParaRPr lang="en-US" sz="1176" kern="0" dirty="0">
              <a:solidFill>
                <a:schemeClr val="accent1"/>
              </a:solidFill>
            </a:endParaRPr>
          </a:p>
        </p:txBody>
      </p:sp>
      <p:sp>
        <p:nvSpPr>
          <p:cNvPr id="22" name="Footer Placeholder 3"/>
          <p:cNvSpPr txBox="1">
            <a:spLocks/>
          </p:cNvSpPr>
          <p:nvPr/>
        </p:nvSpPr>
        <p:spPr>
          <a:xfrm>
            <a:off x="465321" y="6565525"/>
            <a:ext cx="3681263" cy="1659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4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lang="en-US"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45">
              <a:defRPr/>
            </a:pPr>
            <a:r>
              <a:rPr lang="en-AU" sz="1176" kern="0" dirty="0">
                <a:solidFill>
                  <a:srgbClr val="505050"/>
                </a:solidFill>
              </a:rPr>
              <a:t>Copyright © 2016 Accenture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3179423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Accenture in </a:t>
            </a:r>
            <a:r>
              <a:rPr lang="en-US" dirty="0" err="1"/>
              <a:t>IoT</a:t>
            </a:r>
            <a:r>
              <a:rPr lang="en-US" dirty="0"/>
              <a:t>: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961" dirty="0"/>
              <a:t>Providing transformative capabilities for enterprises through horizontal and industry-specific </a:t>
            </a:r>
            <a:r>
              <a:rPr lang="en-US" sz="1961" dirty="0" err="1"/>
              <a:t>IoT</a:t>
            </a:r>
            <a:r>
              <a:rPr lang="en-US" sz="1961" dirty="0"/>
              <a:t> solutions </a:t>
            </a:r>
          </a:p>
        </p:txBody>
      </p:sp>
      <p:sp>
        <p:nvSpPr>
          <p:cNvPr id="81" name="Footer Placeholder 3"/>
          <p:cNvSpPr>
            <a:spLocks noGrp="1"/>
          </p:cNvSpPr>
          <p:nvPr>
            <p:ph type="ftr" sz="quarter" idx="3"/>
          </p:nvPr>
        </p:nvSpPr>
        <p:spPr/>
        <p:txBody>
          <a:bodyPr vert="horz" lIns="0" tIns="0" rIns="0" bIns="0" rtlCol="0" anchor="ctr"/>
          <a:lstStyle/>
          <a:p>
            <a:pPr defTabSz="914045">
              <a:defRPr/>
            </a:pPr>
            <a:r>
              <a:rPr lang="en-AU" sz="1176" kern="0" dirty="0">
                <a:solidFill>
                  <a:srgbClr val="505050"/>
                </a:solidFill>
              </a:rPr>
              <a:t>Copyright © 2016 Accenture  All rights reserved.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59195" y="1774858"/>
            <a:ext cx="2141200" cy="4337300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1973" tIns="45686" rIns="71973" bIns="45686" rtlCol="0" anchor="t"/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kern="0" dirty="0">
              <a:solidFill>
                <a:srgbClr val="FFFFFF"/>
              </a:solidFill>
            </a:endParaRPr>
          </a:p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kern="0" dirty="0">
              <a:solidFill>
                <a:srgbClr val="FFFFFF"/>
              </a:solidFill>
            </a:endParaRPr>
          </a:p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kern="0" dirty="0">
              <a:solidFill>
                <a:srgbClr val="FFFFFF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59196" y="1770546"/>
            <a:ext cx="2140730" cy="51087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45686" rIns="0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kern="0" dirty="0">
                <a:solidFill>
                  <a:srgbClr val="FFFFFF"/>
                </a:solidFill>
              </a:rPr>
              <a:t>Connected Transport</a:t>
            </a:r>
          </a:p>
        </p:txBody>
      </p:sp>
      <p:sp>
        <p:nvSpPr>
          <p:cNvPr id="48" name="Rectangle 47"/>
          <p:cNvSpPr/>
          <p:nvPr/>
        </p:nvSpPr>
        <p:spPr>
          <a:xfrm>
            <a:off x="2737238" y="1774858"/>
            <a:ext cx="2140253" cy="4337300"/>
          </a:xfrm>
          <a:prstGeom prst="rect">
            <a:avLst/>
          </a:prstGeom>
          <a:noFill/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1973" tIns="45686" rIns="71973" bIns="45686" rtlCol="0" anchor="t"/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AU" sz="1200" kern="0" dirty="0">
              <a:solidFill>
                <a:srgbClr val="666666"/>
              </a:solidFill>
            </a:endParaRPr>
          </a:p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AU" sz="1200" kern="0" dirty="0">
              <a:solidFill>
                <a:srgbClr val="FFFFFF"/>
              </a:solidFill>
            </a:endParaRPr>
          </a:p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AU" sz="1200" kern="0" dirty="0">
              <a:solidFill>
                <a:srgbClr val="FFFFFF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747164" y="1770546"/>
            <a:ext cx="2140730" cy="51087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kern="0" dirty="0">
                <a:solidFill>
                  <a:srgbClr val="FFFFFF"/>
                </a:solidFill>
              </a:rPr>
              <a:t>Connected Spaces</a:t>
            </a:r>
          </a:p>
        </p:txBody>
      </p:sp>
      <p:sp>
        <p:nvSpPr>
          <p:cNvPr id="50" name="Rectangle 49"/>
          <p:cNvSpPr/>
          <p:nvPr/>
        </p:nvSpPr>
        <p:spPr>
          <a:xfrm>
            <a:off x="5014334" y="1774858"/>
            <a:ext cx="2140254" cy="4337300"/>
          </a:xfrm>
          <a:prstGeom prst="rect">
            <a:avLst/>
          </a:prstGeom>
          <a:noFill/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1973" tIns="45686" rIns="71973" bIns="45686" rtlCol="0" anchor="t"/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kern="0" dirty="0">
              <a:solidFill>
                <a:srgbClr val="FFFFFF"/>
              </a:solidFill>
            </a:endParaRPr>
          </a:p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kern="0" dirty="0">
              <a:solidFill>
                <a:srgbClr val="FFFFFF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5001973" y="1770546"/>
            <a:ext cx="2159551" cy="510874"/>
          </a:xfrm>
          <a:prstGeom prst="rect">
            <a:avLst/>
          </a:prstGeom>
          <a:solidFill>
            <a:schemeClr val="accent6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45686" rIns="0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kern="0" dirty="0">
                <a:solidFill>
                  <a:srgbClr val="FFFFFF"/>
                </a:solidFill>
              </a:rPr>
              <a:t>Connected Operations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291430" y="1774858"/>
            <a:ext cx="2140253" cy="4337300"/>
          </a:xfrm>
          <a:prstGeom prst="rect">
            <a:avLst/>
          </a:prstGeom>
          <a:noFill/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1973" tIns="45686" rIns="71973" bIns="45686" rtlCol="0" anchor="t"/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kern="0" dirty="0">
              <a:solidFill>
                <a:srgbClr val="FFFFFF"/>
              </a:solidFill>
            </a:endParaRPr>
          </a:p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kern="0" dirty="0">
              <a:solidFill>
                <a:srgbClr val="FFFFFF"/>
              </a:solidFill>
            </a:endParaRPr>
          </a:p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kern="0" dirty="0">
              <a:solidFill>
                <a:srgbClr val="FFFFFF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294422" y="1770546"/>
            <a:ext cx="2140730" cy="510874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45686" rIns="0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kern="0" dirty="0">
                <a:solidFill>
                  <a:srgbClr val="FFFFFF"/>
                </a:solidFill>
              </a:rPr>
              <a:t>Connected Health</a:t>
            </a:r>
          </a:p>
        </p:txBody>
      </p:sp>
      <p:sp>
        <p:nvSpPr>
          <p:cNvPr id="54" name="Rectangle 53"/>
          <p:cNvSpPr/>
          <p:nvPr/>
        </p:nvSpPr>
        <p:spPr>
          <a:xfrm>
            <a:off x="9559633" y="1783752"/>
            <a:ext cx="2140257" cy="432840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1973" tIns="45686" rIns="71973" bIns="45686" rtlCol="0" anchor="t"/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AU" sz="1200" kern="0" dirty="0">
              <a:solidFill>
                <a:srgbClr val="FFFFFF"/>
              </a:solidFill>
            </a:endParaRPr>
          </a:p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AU" sz="1200" kern="0" dirty="0">
              <a:solidFill>
                <a:srgbClr val="FFFFFF"/>
              </a:solidFill>
            </a:endParaRPr>
          </a:p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AU" sz="1200" kern="0" dirty="0">
              <a:solidFill>
                <a:srgbClr val="FFFFFF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9568053" y="1770546"/>
            <a:ext cx="2140730" cy="510874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45686" rIns="0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kern="0" dirty="0">
                <a:solidFill>
                  <a:srgbClr val="FFFFFF"/>
                </a:solidFill>
              </a:rPr>
              <a:t>Connected Commerce</a:t>
            </a:r>
          </a:p>
        </p:txBody>
      </p:sp>
      <p:sp>
        <p:nvSpPr>
          <p:cNvPr id="60" name="Rectangle 59"/>
          <p:cNvSpPr/>
          <p:nvPr/>
        </p:nvSpPr>
        <p:spPr>
          <a:xfrm>
            <a:off x="2858262" y="3692123"/>
            <a:ext cx="1907288" cy="320596"/>
          </a:xfrm>
          <a:prstGeom prst="rect">
            <a:avLst/>
          </a:prstGeom>
          <a:noFill/>
          <a:ln w="9525" cmpd="sng">
            <a:solidFill>
              <a:schemeClr val="accent2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Home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2858262" y="4080368"/>
            <a:ext cx="1907288" cy="329956"/>
          </a:xfrm>
          <a:prstGeom prst="rect">
            <a:avLst/>
          </a:prstGeom>
          <a:noFill/>
          <a:ln w="9525" cmpd="sng">
            <a:solidFill>
              <a:schemeClr val="accent2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Buildings</a:t>
            </a:r>
          </a:p>
        </p:txBody>
      </p:sp>
      <p:sp>
        <p:nvSpPr>
          <p:cNvPr id="62" name="Rectangle 61"/>
          <p:cNvSpPr/>
          <p:nvPr/>
        </p:nvSpPr>
        <p:spPr>
          <a:xfrm>
            <a:off x="2867155" y="4473874"/>
            <a:ext cx="1907288" cy="345560"/>
          </a:xfrm>
          <a:prstGeom prst="rect">
            <a:avLst/>
          </a:prstGeom>
          <a:noFill/>
          <a:ln w="9525" cmpd="sng">
            <a:solidFill>
              <a:schemeClr val="accent2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Cities</a:t>
            </a:r>
          </a:p>
        </p:txBody>
      </p:sp>
      <p:sp>
        <p:nvSpPr>
          <p:cNvPr id="66" name="Rectangle 65"/>
          <p:cNvSpPr/>
          <p:nvPr/>
        </p:nvSpPr>
        <p:spPr>
          <a:xfrm>
            <a:off x="7412690" y="3692122"/>
            <a:ext cx="1907288" cy="317986"/>
          </a:xfrm>
          <a:prstGeom prst="rect">
            <a:avLst/>
          </a:prstGeom>
          <a:noFill/>
          <a:ln w="9525" cmpd="sng">
            <a:solidFill>
              <a:schemeClr val="accent3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Remote Patient Monitoring</a:t>
            </a:r>
          </a:p>
        </p:txBody>
      </p:sp>
      <p:sp>
        <p:nvSpPr>
          <p:cNvPr id="67" name="Rectangle 66"/>
          <p:cNvSpPr/>
          <p:nvPr/>
        </p:nvSpPr>
        <p:spPr>
          <a:xfrm>
            <a:off x="7412690" y="4075678"/>
            <a:ext cx="1907288" cy="325752"/>
          </a:xfrm>
          <a:prstGeom prst="rect">
            <a:avLst/>
          </a:prstGeom>
          <a:noFill/>
          <a:ln w="9525" cmpd="sng">
            <a:solidFill>
              <a:schemeClr val="accent3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Wellness &amp; Prevention</a:t>
            </a:r>
          </a:p>
        </p:txBody>
      </p:sp>
      <p:sp>
        <p:nvSpPr>
          <p:cNvPr id="68" name="Rectangle 67"/>
          <p:cNvSpPr/>
          <p:nvPr/>
        </p:nvSpPr>
        <p:spPr>
          <a:xfrm>
            <a:off x="7421583" y="4473873"/>
            <a:ext cx="1907288" cy="336666"/>
          </a:xfrm>
          <a:prstGeom prst="rect">
            <a:avLst/>
          </a:prstGeom>
          <a:noFill/>
          <a:ln w="9525" cmpd="sng">
            <a:solidFill>
              <a:schemeClr val="accent3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86" rIns="0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Pharma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34407" y="3310752"/>
            <a:ext cx="2022480" cy="280579"/>
          </a:xfrm>
          <a:prstGeom prst="rect">
            <a:avLst/>
          </a:prstGeom>
          <a:noFill/>
        </p:spPr>
        <p:txBody>
          <a:bodyPr wrap="square" lIns="91375" tIns="45686" rIns="91375" bIns="45686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b="1" kern="0" dirty="0">
                <a:solidFill>
                  <a:schemeClr val="accent1"/>
                </a:solidFill>
                <a:cs typeface="Arial" charset="0"/>
              </a:rPr>
              <a:t>Use Case Categories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807608" y="3310752"/>
            <a:ext cx="2022480" cy="280579"/>
          </a:xfrm>
          <a:prstGeom prst="rect">
            <a:avLst/>
          </a:prstGeom>
          <a:noFill/>
        </p:spPr>
        <p:txBody>
          <a:bodyPr wrap="square" lIns="91375" tIns="45686" rIns="91375" bIns="45686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b="1" kern="0" dirty="0">
                <a:solidFill>
                  <a:srgbClr val="408FCD"/>
                </a:solidFill>
                <a:cs typeface="Arial" charset="0"/>
              </a:rPr>
              <a:t>Use Case Categories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071439" y="3310752"/>
            <a:ext cx="2022480" cy="280579"/>
          </a:xfrm>
          <a:prstGeom prst="rect">
            <a:avLst/>
          </a:prstGeom>
          <a:noFill/>
        </p:spPr>
        <p:txBody>
          <a:bodyPr wrap="square" lIns="91375" tIns="45686" rIns="91375" bIns="45686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b="1" kern="0" dirty="0">
                <a:solidFill>
                  <a:schemeClr val="accent6"/>
                </a:solidFill>
                <a:cs typeface="Arial" charset="0"/>
              </a:rPr>
              <a:t>Use Case Categories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7357139" y="3310752"/>
            <a:ext cx="2022480" cy="280579"/>
          </a:xfrm>
          <a:prstGeom prst="rect">
            <a:avLst/>
          </a:prstGeom>
          <a:noFill/>
        </p:spPr>
        <p:txBody>
          <a:bodyPr wrap="square" lIns="91375" tIns="45686" rIns="91375" bIns="45686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b="1" kern="0" dirty="0">
                <a:solidFill>
                  <a:schemeClr val="accent3"/>
                </a:solidFill>
                <a:cs typeface="Arial" charset="0"/>
              </a:rPr>
              <a:t>Use Case Categories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9637767" y="3310752"/>
            <a:ext cx="2022480" cy="280579"/>
          </a:xfrm>
          <a:prstGeom prst="rect">
            <a:avLst/>
          </a:prstGeom>
          <a:noFill/>
        </p:spPr>
        <p:txBody>
          <a:bodyPr wrap="square" lIns="91375" tIns="45686" rIns="91375" bIns="45686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b="1" kern="0" dirty="0">
                <a:solidFill>
                  <a:schemeClr val="accent5"/>
                </a:solidFill>
                <a:cs typeface="Arial" charset="0"/>
              </a:rPr>
              <a:t>Use Case Categories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5135475" y="3692121"/>
            <a:ext cx="1907288" cy="317987"/>
          </a:xfrm>
          <a:prstGeom prst="rect">
            <a:avLst/>
          </a:prstGeom>
          <a:noFill/>
          <a:ln w="9525" cmpd="sng">
            <a:solidFill>
              <a:schemeClr val="accent6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Manufacturing</a:t>
            </a:r>
          </a:p>
        </p:txBody>
      </p:sp>
      <p:sp>
        <p:nvSpPr>
          <p:cNvPr id="64" name="Rectangle 63"/>
          <p:cNvSpPr/>
          <p:nvPr/>
        </p:nvSpPr>
        <p:spPr>
          <a:xfrm>
            <a:off x="5135475" y="4074970"/>
            <a:ext cx="1907288" cy="335353"/>
          </a:xfrm>
          <a:prstGeom prst="rect">
            <a:avLst/>
          </a:prstGeom>
          <a:noFill/>
          <a:ln w="9525" cmpd="sng">
            <a:solidFill>
              <a:schemeClr val="accent6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Asset Mgmt</a:t>
            </a:r>
          </a:p>
        </p:txBody>
      </p:sp>
      <p:sp>
        <p:nvSpPr>
          <p:cNvPr id="65" name="Rectangle 64"/>
          <p:cNvSpPr/>
          <p:nvPr/>
        </p:nvSpPr>
        <p:spPr>
          <a:xfrm>
            <a:off x="5144368" y="4473874"/>
            <a:ext cx="1907288" cy="336666"/>
          </a:xfrm>
          <a:prstGeom prst="rect">
            <a:avLst/>
          </a:prstGeom>
          <a:noFill/>
          <a:ln w="9525" cmpd="sng">
            <a:solidFill>
              <a:schemeClr val="accent6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Worker</a:t>
            </a:r>
          </a:p>
        </p:txBody>
      </p:sp>
      <p:sp>
        <p:nvSpPr>
          <p:cNvPr id="76" name="Rectangle 75"/>
          <p:cNvSpPr/>
          <p:nvPr/>
        </p:nvSpPr>
        <p:spPr>
          <a:xfrm>
            <a:off x="5144369" y="4863147"/>
            <a:ext cx="1907288" cy="347608"/>
          </a:xfrm>
          <a:prstGeom prst="rect">
            <a:avLst/>
          </a:prstGeom>
          <a:noFill/>
          <a:ln w="9525" cmpd="sng">
            <a:solidFill>
              <a:schemeClr val="accent6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Agriculture</a:t>
            </a:r>
          </a:p>
        </p:txBody>
      </p:sp>
      <p:sp>
        <p:nvSpPr>
          <p:cNvPr id="69" name="Rectangle 68"/>
          <p:cNvSpPr/>
          <p:nvPr/>
        </p:nvSpPr>
        <p:spPr>
          <a:xfrm>
            <a:off x="9689905" y="3692122"/>
            <a:ext cx="1907288" cy="317986"/>
          </a:xfrm>
          <a:prstGeom prst="rect">
            <a:avLst/>
          </a:prstGeom>
          <a:noFill/>
          <a:ln w="9525" cmpd="sng">
            <a:solidFill>
              <a:schemeClr val="accent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IoT Payment &amp; Data Security</a:t>
            </a:r>
          </a:p>
        </p:txBody>
      </p:sp>
      <p:sp>
        <p:nvSpPr>
          <p:cNvPr id="70" name="Rectangle 69"/>
          <p:cNvSpPr/>
          <p:nvPr/>
        </p:nvSpPr>
        <p:spPr>
          <a:xfrm>
            <a:off x="9681012" y="4075677"/>
            <a:ext cx="1907288" cy="343538"/>
          </a:xfrm>
          <a:prstGeom prst="rect">
            <a:avLst/>
          </a:prstGeom>
          <a:noFill/>
          <a:ln w="9525" cmpd="sng">
            <a:solidFill>
              <a:schemeClr val="accent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Blockchain &amp; Cryptocurrency</a:t>
            </a:r>
          </a:p>
        </p:txBody>
      </p:sp>
      <p:sp>
        <p:nvSpPr>
          <p:cNvPr id="77" name="Rectangle 76"/>
          <p:cNvSpPr/>
          <p:nvPr/>
        </p:nvSpPr>
        <p:spPr>
          <a:xfrm>
            <a:off x="9689905" y="4473874"/>
            <a:ext cx="1907288" cy="354453"/>
          </a:xfrm>
          <a:prstGeom prst="rect">
            <a:avLst/>
          </a:prstGeom>
          <a:noFill/>
          <a:ln w="9525" cmpd="sng">
            <a:solidFill>
              <a:schemeClr val="accent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Contextual Commerce</a:t>
            </a:r>
          </a:p>
        </p:txBody>
      </p:sp>
      <p:sp>
        <p:nvSpPr>
          <p:cNvPr id="56" name="Rectangle 55"/>
          <p:cNvSpPr/>
          <p:nvPr/>
        </p:nvSpPr>
        <p:spPr>
          <a:xfrm>
            <a:off x="581048" y="3686405"/>
            <a:ext cx="1907288" cy="323703"/>
          </a:xfrm>
          <a:prstGeom prst="rect">
            <a:avLst/>
          </a:prstGeom>
          <a:noFill/>
          <a:ln w="9525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Vehicle</a:t>
            </a:r>
          </a:p>
        </p:txBody>
      </p:sp>
      <p:sp>
        <p:nvSpPr>
          <p:cNvPr id="57" name="Rectangle 56"/>
          <p:cNvSpPr/>
          <p:nvPr/>
        </p:nvSpPr>
        <p:spPr>
          <a:xfrm>
            <a:off x="581048" y="4075679"/>
            <a:ext cx="1907288" cy="334645"/>
          </a:xfrm>
          <a:prstGeom prst="rect">
            <a:avLst/>
          </a:prstGeom>
          <a:noFill/>
          <a:ln w="9525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Fleet</a:t>
            </a:r>
          </a:p>
        </p:txBody>
      </p:sp>
      <p:sp>
        <p:nvSpPr>
          <p:cNvPr id="58" name="Rectangle 57"/>
          <p:cNvSpPr/>
          <p:nvPr/>
        </p:nvSpPr>
        <p:spPr>
          <a:xfrm>
            <a:off x="581048" y="4473874"/>
            <a:ext cx="1907288" cy="327772"/>
          </a:xfrm>
          <a:prstGeom prst="rect">
            <a:avLst/>
          </a:prstGeom>
          <a:noFill/>
          <a:ln w="9525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Transit Systems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581048" y="4863148"/>
            <a:ext cx="1907288" cy="329820"/>
          </a:xfrm>
          <a:prstGeom prst="rect">
            <a:avLst/>
          </a:prstGeom>
          <a:noFill/>
          <a:ln w="9525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Insurance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81048" y="5252449"/>
            <a:ext cx="1907288" cy="331841"/>
          </a:xfrm>
          <a:prstGeom prst="rect">
            <a:avLst/>
          </a:prstGeom>
          <a:noFill/>
          <a:ln w="9525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75" tIns="45686" rIns="91375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Connected Freight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7417852" y="4863148"/>
            <a:ext cx="1907288" cy="329820"/>
          </a:xfrm>
          <a:prstGeom prst="rect">
            <a:avLst/>
          </a:prstGeom>
          <a:noFill/>
          <a:ln w="9525" cmpd="sng">
            <a:solidFill>
              <a:schemeClr val="accent3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86" rIns="0" bIns="45686" rtlCol="0" anchor="ctr"/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kern="0" dirty="0">
                <a:solidFill>
                  <a:srgbClr val="000000"/>
                </a:solidFill>
              </a:rPr>
              <a:t>Intelligent Health Enterprise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722074" y="2458309"/>
            <a:ext cx="768429" cy="828168"/>
            <a:chOff x="5763553" y="2373392"/>
            <a:chExt cx="611486" cy="659025"/>
          </a:xfrm>
          <a:solidFill>
            <a:schemeClr val="accent6"/>
          </a:solidFill>
        </p:grpSpPr>
        <p:grpSp>
          <p:nvGrpSpPr>
            <p:cNvPr id="106" name="Group 101"/>
            <p:cNvGrpSpPr>
              <a:grpSpLocks noChangeAspect="1"/>
            </p:cNvGrpSpPr>
            <p:nvPr/>
          </p:nvGrpSpPr>
          <p:grpSpPr bwMode="auto">
            <a:xfrm>
              <a:off x="6170021" y="2373392"/>
              <a:ext cx="168965" cy="166239"/>
              <a:chOff x="3947" y="1925"/>
              <a:chExt cx="124" cy="122"/>
            </a:xfrm>
            <a:grpFill/>
          </p:grpSpPr>
          <p:sp>
            <p:nvSpPr>
              <p:cNvPr id="111" name="Freeform 102"/>
              <p:cNvSpPr>
                <a:spLocks/>
              </p:cNvSpPr>
              <p:nvPr/>
            </p:nvSpPr>
            <p:spPr bwMode="auto">
              <a:xfrm>
                <a:off x="3962" y="1925"/>
                <a:ext cx="109" cy="109"/>
              </a:xfrm>
              <a:custGeom>
                <a:avLst/>
                <a:gdLst>
                  <a:gd name="T0" fmla="*/ 42 w 46"/>
                  <a:gd name="T1" fmla="*/ 46 h 46"/>
                  <a:gd name="T2" fmla="*/ 38 w 46"/>
                  <a:gd name="T3" fmla="*/ 42 h 46"/>
                  <a:gd name="T4" fmla="*/ 3 w 46"/>
                  <a:gd name="T5" fmla="*/ 8 h 46"/>
                  <a:gd name="T6" fmla="*/ 0 w 46"/>
                  <a:gd name="T7" fmla="*/ 4 h 46"/>
                  <a:gd name="T8" fmla="*/ 4 w 46"/>
                  <a:gd name="T9" fmla="*/ 0 h 46"/>
                  <a:gd name="T10" fmla="*/ 46 w 46"/>
                  <a:gd name="T11" fmla="*/ 42 h 46"/>
                  <a:gd name="T12" fmla="*/ 42 w 46"/>
                  <a:gd name="T13" fmla="*/ 46 h 46"/>
                  <a:gd name="T14" fmla="*/ 42 w 46"/>
                  <a:gd name="T1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" h="46">
                    <a:moveTo>
                      <a:pt x="42" y="46"/>
                    </a:moveTo>
                    <a:cubicBezTo>
                      <a:pt x="40" y="46"/>
                      <a:pt x="38" y="44"/>
                      <a:pt x="38" y="42"/>
                    </a:cubicBezTo>
                    <a:cubicBezTo>
                      <a:pt x="35" y="9"/>
                      <a:pt x="5" y="8"/>
                      <a:pt x="3" y="8"/>
                    </a:cubicBezTo>
                    <a:cubicBezTo>
                      <a:pt x="1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4" y="0"/>
                    </a:cubicBezTo>
                    <a:cubicBezTo>
                      <a:pt x="4" y="0"/>
                      <a:pt x="42" y="1"/>
                      <a:pt x="46" y="42"/>
                    </a:cubicBezTo>
                    <a:cubicBezTo>
                      <a:pt x="46" y="44"/>
                      <a:pt x="44" y="46"/>
                      <a:pt x="42" y="46"/>
                    </a:cubicBezTo>
                    <a:cubicBezTo>
                      <a:pt x="42" y="46"/>
                      <a:pt x="42" y="46"/>
                      <a:pt x="42" y="4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12" name="Freeform 103"/>
              <p:cNvSpPr>
                <a:spLocks/>
              </p:cNvSpPr>
              <p:nvPr/>
            </p:nvSpPr>
            <p:spPr bwMode="auto">
              <a:xfrm>
                <a:off x="3954" y="1955"/>
                <a:ext cx="85" cy="85"/>
              </a:xfrm>
              <a:custGeom>
                <a:avLst/>
                <a:gdLst>
                  <a:gd name="T0" fmla="*/ 32 w 36"/>
                  <a:gd name="T1" fmla="*/ 36 h 36"/>
                  <a:gd name="T2" fmla="*/ 28 w 36"/>
                  <a:gd name="T3" fmla="*/ 32 h 36"/>
                  <a:gd name="T4" fmla="*/ 4 w 36"/>
                  <a:gd name="T5" fmla="*/ 8 h 36"/>
                  <a:gd name="T6" fmla="*/ 1 w 36"/>
                  <a:gd name="T7" fmla="*/ 4 h 36"/>
                  <a:gd name="T8" fmla="*/ 5 w 36"/>
                  <a:gd name="T9" fmla="*/ 0 h 36"/>
                  <a:gd name="T10" fmla="*/ 36 w 36"/>
                  <a:gd name="T11" fmla="*/ 32 h 36"/>
                  <a:gd name="T12" fmla="*/ 33 w 36"/>
                  <a:gd name="T13" fmla="*/ 36 h 36"/>
                  <a:gd name="T14" fmla="*/ 32 w 36"/>
                  <a:gd name="T1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36">
                    <a:moveTo>
                      <a:pt x="32" y="36"/>
                    </a:moveTo>
                    <a:cubicBezTo>
                      <a:pt x="30" y="36"/>
                      <a:pt x="28" y="34"/>
                      <a:pt x="28" y="32"/>
                    </a:cubicBezTo>
                    <a:cubicBezTo>
                      <a:pt x="26" y="9"/>
                      <a:pt x="5" y="8"/>
                      <a:pt x="4" y="8"/>
                    </a:cubicBezTo>
                    <a:cubicBezTo>
                      <a:pt x="2" y="8"/>
                      <a:pt x="0" y="6"/>
                      <a:pt x="1" y="4"/>
                    </a:cubicBezTo>
                    <a:cubicBezTo>
                      <a:pt x="1" y="2"/>
                      <a:pt x="2" y="0"/>
                      <a:pt x="5" y="0"/>
                    </a:cubicBezTo>
                    <a:cubicBezTo>
                      <a:pt x="13" y="1"/>
                      <a:pt x="34" y="6"/>
                      <a:pt x="36" y="32"/>
                    </a:cubicBezTo>
                    <a:cubicBezTo>
                      <a:pt x="36" y="34"/>
                      <a:pt x="35" y="36"/>
                      <a:pt x="33" y="36"/>
                    </a:cubicBezTo>
                    <a:cubicBezTo>
                      <a:pt x="32" y="36"/>
                      <a:pt x="32" y="36"/>
                      <a:pt x="32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13" name="Freeform 104"/>
              <p:cNvSpPr>
                <a:spLocks/>
              </p:cNvSpPr>
              <p:nvPr/>
            </p:nvSpPr>
            <p:spPr bwMode="auto">
              <a:xfrm>
                <a:off x="3947" y="1987"/>
                <a:ext cx="62" cy="60"/>
              </a:xfrm>
              <a:custGeom>
                <a:avLst/>
                <a:gdLst>
                  <a:gd name="T0" fmla="*/ 21 w 26"/>
                  <a:gd name="T1" fmla="*/ 25 h 25"/>
                  <a:gd name="T2" fmla="*/ 17 w 26"/>
                  <a:gd name="T3" fmla="*/ 22 h 25"/>
                  <a:gd name="T4" fmla="*/ 4 w 26"/>
                  <a:gd name="T5" fmla="*/ 8 h 25"/>
                  <a:gd name="T6" fmla="*/ 0 w 26"/>
                  <a:gd name="T7" fmla="*/ 4 h 25"/>
                  <a:gd name="T8" fmla="*/ 4 w 26"/>
                  <a:gd name="T9" fmla="*/ 0 h 25"/>
                  <a:gd name="T10" fmla="*/ 25 w 26"/>
                  <a:gd name="T11" fmla="*/ 21 h 25"/>
                  <a:gd name="T12" fmla="*/ 22 w 26"/>
                  <a:gd name="T13" fmla="*/ 25 h 25"/>
                  <a:gd name="T14" fmla="*/ 21 w 26"/>
                  <a:gd name="T1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25">
                    <a:moveTo>
                      <a:pt x="21" y="25"/>
                    </a:moveTo>
                    <a:cubicBezTo>
                      <a:pt x="19" y="25"/>
                      <a:pt x="18" y="24"/>
                      <a:pt x="17" y="22"/>
                    </a:cubicBezTo>
                    <a:cubicBezTo>
                      <a:pt x="16" y="9"/>
                      <a:pt x="5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9" y="0"/>
                      <a:pt x="24" y="4"/>
                      <a:pt x="25" y="21"/>
                    </a:cubicBezTo>
                    <a:cubicBezTo>
                      <a:pt x="26" y="23"/>
                      <a:pt x="24" y="25"/>
                      <a:pt x="22" y="25"/>
                    </a:cubicBezTo>
                    <a:cubicBezTo>
                      <a:pt x="22" y="25"/>
                      <a:pt x="21" y="25"/>
                      <a:pt x="21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</p:grpSp>
        <p:sp>
          <p:nvSpPr>
            <p:cNvPr id="107" name="Freeform 27"/>
            <p:cNvSpPr>
              <a:spLocks noEditPoints="1"/>
            </p:cNvSpPr>
            <p:nvPr/>
          </p:nvSpPr>
          <p:spPr bwMode="auto">
            <a:xfrm flipH="1">
              <a:off x="6091087" y="2748465"/>
              <a:ext cx="166409" cy="165089"/>
            </a:xfrm>
            <a:custGeom>
              <a:avLst/>
              <a:gdLst>
                <a:gd name="T0" fmla="*/ 27 w 53"/>
                <a:gd name="T1" fmla="*/ 0 h 53"/>
                <a:gd name="T2" fmla="*/ 0 w 53"/>
                <a:gd name="T3" fmla="*/ 26 h 53"/>
                <a:gd name="T4" fmla="*/ 27 w 53"/>
                <a:gd name="T5" fmla="*/ 53 h 53"/>
                <a:gd name="T6" fmla="*/ 53 w 53"/>
                <a:gd name="T7" fmla="*/ 26 h 53"/>
                <a:gd name="T8" fmla="*/ 27 w 53"/>
                <a:gd name="T9" fmla="*/ 0 h 53"/>
                <a:gd name="T10" fmla="*/ 27 w 53"/>
                <a:gd name="T11" fmla="*/ 45 h 53"/>
                <a:gd name="T12" fmla="*/ 8 w 53"/>
                <a:gd name="T13" fmla="*/ 26 h 53"/>
                <a:gd name="T14" fmla="*/ 27 w 53"/>
                <a:gd name="T15" fmla="*/ 8 h 53"/>
                <a:gd name="T16" fmla="*/ 45 w 53"/>
                <a:gd name="T17" fmla="*/ 26 h 53"/>
                <a:gd name="T18" fmla="*/ 27 w 53"/>
                <a:gd name="T19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53">
                  <a:moveTo>
                    <a:pt x="27" y="0"/>
                  </a:move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7" y="53"/>
                  </a:cubicBezTo>
                  <a:cubicBezTo>
                    <a:pt x="41" y="53"/>
                    <a:pt x="53" y="41"/>
                    <a:pt x="53" y="26"/>
                  </a:cubicBezTo>
                  <a:cubicBezTo>
                    <a:pt x="53" y="12"/>
                    <a:pt x="41" y="0"/>
                    <a:pt x="27" y="0"/>
                  </a:cubicBezTo>
                  <a:close/>
                  <a:moveTo>
                    <a:pt x="27" y="45"/>
                  </a:moveTo>
                  <a:cubicBezTo>
                    <a:pt x="16" y="45"/>
                    <a:pt x="8" y="36"/>
                    <a:pt x="8" y="26"/>
                  </a:cubicBezTo>
                  <a:cubicBezTo>
                    <a:pt x="8" y="16"/>
                    <a:pt x="16" y="8"/>
                    <a:pt x="27" y="8"/>
                  </a:cubicBezTo>
                  <a:cubicBezTo>
                    <a:pt x="37" y="8"/>
                    <a:pt x="45" y="16"/>
                    <a:pt x="45" y="26"/>
                  </a:cubicBezTo>
                  <a:cubicBezTo>
                    <a:pt x="45" y="36"/>
                    <a:pt x="37" y="45"/>
                    <a:pt x="27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08" name="Freeform 28"/>
            <p:cNvSpPr>
              <a:spLocks noEditPoints="1"/>
            </p:cNvSpPr>
            <p:nvPr/>
          </p:nvSpPr>
          <p:spPr bwMode="auto">
            <a:xfrm flipH="1">
              <a:off x="5972224" y="2625639"/>
              <a:ext cx="402815" cy="406778"/>
            </a:xfrm>
            <a:custGeom>
              <a:avLst/>
              <a:gdLst>
                <a:gd name="T0" fmla="*/ 111 w 129"/>
                <a:gd name="T1" fmla="*/ 51 h 130"/>
                <a:gd name="T2" fmla="*/ 116 w 129"/>
                <a:gd name="T3" fmla="*/ 31 h 130"/>
                <a:gd name="T4" fmla="*/ 104 w 129"/>
                <a:gd name="T5" fmla="*/ 14 h 130"/>
                <a:gd name="T6" fmla="*/ 88 w 129"/>
                <a:gd name="T7" fmla="*/ 22 h 130"/>
                <a:gd name="T8" fmla="*/ 77 w 129"/>
                <a:gd name="T9" fmla="*/ 5 h 130"/>
                <a:gd name="T10" fmla="*/ 56 w 129"/>
                <a:gd name="T11" fmla="*/ 1 h 130"/>
                <a:gd name="T12" fmla="*/ 51 w 129"/>
                <a:gd name="T13" fmla="*/ 18 h 130"/>
                <a:gd name="T14" fmla="*/ 30 w 129"/>
                <a:gd name="T15" fmla="*/ 14 h 130"/>
                <a:gd name="T16" fmla="*/ 19 w 129"/>
                <a:gd name="T17" fmla="*/ 19 h 130"/>
                <a:gd name="T18" fmla="*/ 13 w 129"/>
                <a:gd name="T19" fmla="*/ 26 h 130"/>
                <a:gd name="T20" fmla="*/ 22 w 129"/>
                <a:gd name="T21" fmla="*/ 42 h 130"/>
                <a:gd name="T22" fmla="*/ 4 w 129"/>
                <a:gd name="T23" fmla="*/ 53 h 130"/>
                <a:gd name="T24" fmla="*/ 0 w 129"/>
                <a:gd name="T25" fmla="*/ 64 h 130"/>
                <a:gd name="T26" fmla="*/ 1 w 129"/>
                <a:gd name="T27" fmla="*/ 74 h 130"/>
                <a:gd name="T28" fmla="*/ 18 w 129"/>
                <a:gd name="T29" fmla="*/ 79 h 130"/>
                <a:gd name="T30" fmla="*/ 13 w 129"/>
                <a:gd name="T31" fmla="*/ 99 h 130"/>
                <a:gd name="T32" fmla="*/ 18 w 129"/>
                <a:gd name="T33" fmla="*/ 110 h 130"/>
                <a:gd name="T34" fmla="*/ 26 w 129"/>
                <a:gd name="T35" fmla="*/ 117 h 130"/>
                <a:gd name="T36" fmla="*/ 42 w 129"/>
                <a:gd name="T37" fmla="*/ 108 h 130"/>
                <a:gd name="T38" fmla="*/ 52 w 129"/>
                <a:gd name="T39" fmla="*/ 126 h 130"/>
                <a:gd name="T40" fmla="*/ 65 w 129"/>
                <a:gd name="T41" fmla="*/ 130 h 130"/>
                <a:gd name="T42" fmla="*/ 77 w 129"/>
                <a:gd name="T43" fmla="*/ 126 h 130"/>
                <a:gd name="T44" fmla="*/ 88 w 129"/>
                <a:gd name="T45" fmla="*/ 108 h 130"/>
                <a:gd name="T46" fmla="*/ 104 w 129"/>
                <a:gd name="T47" fmla="*/ 117 h 130"/>
                <a:gd name="T48" fmla="*/ 116 w 129"/>
                <a:gd name="T49" fmla="*/ 99 h 130"/>
                <a:gd name="T50" fmla="*/ 111 w 129"/>
                <a:gd name="T51" fmla="*/ 79 h 130"/>
                <a:gd name="T52" fmla="*/ 129 w 129"/>
                <a:gd name="T53" fmla="*/ 74 h 130"/>
                <a:gd name="T54" fmla="*/ 129 w 129"/>
                <a:gd name="T55" fmla="*/ 56 h 130"/>
                <a:gd name="T56" fmla="*/ 121 w 129"/>
                <a:gd name="T57" fmla="*/ 70 h 130"/>
                <a:gd name="T58" fmla="*/ 104 w 129"/>
                <a:gd name="T59" fmla="*/ 75 h 130"/>
                <a:gd name="T60" fmla="*/ 100 w 129"/>
                <a:gd name="T61" fmla="*/ 91 h 130"/>
                <a:gd name="T62" fmla="*/ 101 w 129"/>
                <a:gd name="T63" fmla="*/ 109 h 130"/>
                <a:gd name="T64" fmla="*/ 86 w 129"/>
                <a:gd name="T65" fmla="*/ 100 h 130"/>
                <a:gd name="T66" fmla="*/ 71 w 129"/>
                <a:gd name="T67" fmla="*/ 108 h 130"/>
                <a:gd name="T68" fmla="*/ 60 w 129"/>
                <a:gd name="T69" fmla="*/ 122 h 130"/>
                <a:gd name="T70" fmla="*/ 55 w 129"/>
                <a:gd name="T71" fmla="*/ 105 h 130"/>
                <a:gd name="T72" fmla="*/ 39 w 129"/>
                <a:gd name="T73" fmla="*/ 100 h 130"/>
                <a:gd name="T74" fmla="*/ 25 w 129"/>
                <a:gd name="T75" fmla="*/ 106 h 130"/>
                <a:gd name="T76" fmla="*/ 21 w 129"/>
                <a:gd name="T77" fmla="*/ 102 h 130"/>
                <a:gd name="T78" fmla="*/ 30 w 129"/>
                <a:gd name="T79" fmla="*/ 87 h 130"/>
                <a:gd name="T80" fmla="*/ 21 w 129"/>
                <a:gd name="T81" fmla="*/ 72 h 130"/>
                <a:gd name="T82" fmla="*/ 8 w 129"/>
                <a:gd name="T83" fmla="*/ 66 h 130"/>
                <a:gd name="T84" fmla="*/ 8 w 129"/>
                <a:gd name="T85" fmla="*/ 60 h 130"/>
                <a:gd name="T86" fmla="*/ 25 w 129"/>
                <a:gd name="T87" fmla="*/ 56 h 130"/>
                <a:gd name="T88" fmla="*/ 29 w 129"/>
                <a:gd name="T89" fmla="*/ 39 h 130"/>
                <a:gd name="T90" fmla="*/ 24 w 129"/>
                <a:gd name="T91" fmla="*/ 26 h 130"/>
                <a:gd name="T92" fmla="*/ 28 w 129"/>
                <a:gd name="T93" fmla="*/ 22 h 130"/>
                <a:gd name="T94" fmla="*/ 43 w 129"/>
                <a:gd name="T95" fmla="*/ 30 h 130"/>
                <a:gd name="T96" fmla="*/ 58 w 129"/>
                <a:gd name="T97" fmla="*/ 22 h 130"/>
                <a:gd name="T98" fmla="*/ 70 w 129"/>
                <a:gd name="T99" fmla="*/ 9 h 130"/>
                <a:gd name="T100" fmla="*/ 74 w 129"/>
                <a:gd name="T101" fmla="*/ 25 h 130"/>
                <a:gd name="T102" fmla="*/ 91 w 129"/>
                <a:gd name="T103" fmla="*/ 30 h 130"/>
                <a:gd name="T104" fmla="*/ 108 w 129"/>
                <a:gd name="T105" fmla="*/ 29 h 130"/>
                <a:gd name="T106" fmla="*/ 100 w 129"/>
                <a:gd name="T107" fmla="*/ 44 h 130"/>
                <a:gd name="T108" fmla="*/ 108 w 129"/>
                <a:gd name="T109" fmla="*/ 59 h 130"/>
                <a:gd name="T110" fmla="*/ 121 w 129"/>
                <a:gd name="T111" fmla="*/ 6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9" h="130">
                  <a:moveTo>
                    <a:pt x="125" y="53"/>
                  </a:moveTo>
                  <a:cubicBezTo>
                    <a:pt x="111" y="51"/>
                    <a:pt x="111" y="51"/>
                    <a:pt x="111" y="51"/>
                  </a:cubicBezTo>
                  <a:cubicBezTo>
                    <a:pt x="111" y="48"/>
                    <a:pt x="109" y="45"/>
                    <a:pt x="108" y="42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7" y="30"/>
                    <a:pt x="117" y="28"/>
                    <a:pt x="116" y="26"/>
                  </a:cubicBezTo>
                  <a:cubicBezTo>
                    <a:pt x="113" y="21"/>
                    <a:pt x="108" y="17"/>
                    <a:pt x="104" y="14"/>
                  </a:cubicBezTo>
                  <a:cubicBezTo>
                    <a:pt x="102" y="12"/>
                    <a:pt x="100" y="12"/>
                    <a:pt x="99" y="1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5" y="21"/>
                    <a:pt x="82" y="19"/>
                    <a:pt x="79" y="18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3"/>
                    <a:pt x="75" y="1"/>
                    <a:pt x="74" y="1"/>
                  </a:cubicBezTo>
                  <a:cubicBezTo>
                    <a:pt x="68" y="0"/>
                    <a:pt x="62" y="0"/>
                    <a:pt x="56" y="1"/>
                  </a:cubicBezTo>
                  <a:cubicBezTo>
                    <a:pt x="54" y="1"/>
                    <a:pt x="53" y="3"/>
                    <a:pt x="52" y="5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47" y="19"/>
                    <a:pt x="44" y="21"/>
                    <a:pt x="42" y="22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2"/>
                    <a:pt x="27" y="12"/>
                    <a:pt x="26" y="14"/>
                  </a:cubicBezTo>
                  <a:cubicBezTo>
                    <a:pt x="24" y="15"/>
                    <a:pt x="21" y="17"/>
                    <a:pt x="19" y="1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2"/>
                    <a:pt x="15" y="24"/>
                    <a:pt x="13" y="26"/>
                  </a:cubicBezTo>
                  <a:cubicBezTo>
                    <a:pt x="12" y="28"/>
                    <a:pt x="12" y="30"/>
                    <a:pt x="13" y="31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0" y="45"/>
                    <a:pt x="19" y="48"/>
                    <a:pt x="18" y="51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2" y="53"/>
                    <a:pt x="1" y="54"/>
                    <a:pt x="1" y="56"/>
                  </a:cubicBezTo>
                  <a:cubicBezTo>
                    <a:pt x="0" y="59"/>
                    <a:pt x="0" y="62"/>
                    <a:pt x="0" y="6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9"/>
                    <a:pt x="0" y="71"/>
                    <a:pt x="1" y="74"/>
                  </a:cubicBezTo>
                  <a:cubicBezTo>
                    <a:pt x="1" y="76"/>
                    <a:pt x="2" y="77"/>
                    <a:pt x="4" y="77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9" y="82"/>
                    <a:pt x="20" y="85"/>
                    <a:pt x="22" y="88"/>
                  </a:cubicBezTo>
                  <a:cubicBezTo>
                    <a:pt x="13" y="99"/>
                    <a:pt x="13" y="99"/>
                    <a:pt x="13" y="99"/>
                  </a:cubicBezTo>
                  <a:cubicBezTo>
                    <a:pt x="12" y="101"/>
                    <a:pt x="12" y="103"/>
                    <a:pt x="13" y="104"/>
                  </a:cubicBezTo>
                  <a:cubicBezTo>
                    <a:pt x="15" y="106"/>
                    <a:pt x="17" y="108"/>
                    <a:pt x="18" y="110"/>
                  </a:cubicBezTo>
                  <a:cubicBezTo>
                    <a:pt x="19" y="111"/>
                    <a:pt x="19" y="111"/>
                    <a:pt x="19" y="111"/>
                  </a:cubicBezTo>
                  <a:cubicBezTo>
                    <a:pt x="21" y="113"/>
                    <a:pt x="24" y="115"/>
                    <a:pt x="26" y="117"/>
                  </a:cubicBezTo>
                  <a:cubicBezTo>
                    <a:pt x="27" y="118"/>
                    <a:pt x="29" y="118"/>
                    <a:pt x="30" y="117"/>
                  </a:cubicBezTo>
                  <a:cubicBezTo>
                    <a:pt x="42" y="108"/>
                    <a:pt x="42" y="108"/>
                    <a:pt x="42" y="108"/>
                  </a:cubicBezTo>
                  <a:cubicBezTo>
                    <a:pt x="44" y="110"/>
                    <a:pt x="47" y="111"/>
                    <a:pt x="51" y="112"/>
                  </a:cubicBezTo>
                  <a:cubicBezTo>
                    <a:pt x="52" y="126"/>
                    <a:pt x="52" y="126"/>
                    <a:pt x="52" y="126"/>
                  </a:cubicBezTo>
                  <a:cubicBezTo>
                    <a:pt x="53" y="128"/>
                    <a:pt x="54" y="129"/>
                    <a:pt x="56" y="129"/>
                  </a:cubicBezTo>
                  <a:cubicBezTo>
                    <a:pt x="59" y="130"/>
                    <a:pt x="62" y="130"/>
                    <a:pt x="65" y="130"/>
                  </a:cubicBezTo>
                  <a:cubicBezTo>
                    <a:pt x="68" y="130"/>
                    <a:pt x="71" y="130"/>
                    <a:pt x="74" y="129"/>
                  </a:cubicBezTo>
                  <a:cubicBezTo>
                    <a:pt x="75" y="129"/>
                    <a:pt x="77" y="128"/>
                    <a:pt x="77" y="126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82" y="111"/>
                    <a:pt x="85" y="110"/>
                    <a:pt x="88" y="108"/>
                  </a:cubicBezTo>
                  <a:cubicBezTo>
                    <a:pt x="99" y="117"/>
                    <a:pt x="99" y="117"/>
                    <a:pt x="99" y="117"/>
                  </a:cubicBezTo>
                  <a:cubicBezTo>
                    <a:pt x="100" y="118"/>
                    <a:pt x="102" y="118"/>
                    <a:pt x="104" y="117"/>
                  </a:cubicBezTo>
                  <a:cubicBezTo>
                    <a:pt x="108" y="113"/>
                    <a:pt x="113" y="109"/>
                    <a:pt x="116" y="104"/>
                  </a:cubicBezTo>
                  <a:cubicBezTo>
                    <a:pt x="117" y="103"/>
                    <a:pt x="117" y="101"/>
                    <a:pt x="116" y="99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9" y="85"/>
                    <a:pt x="111" y="82"/>
                    <a:pt x="111" y="79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7" y="77"/>
                    <a:pt x="128" y="76"/>
                    <a:pt x="129" y="74"/>
                  </a:cubicBezTo>
                  <a:cubicBezTo>
                    <a:pt x="129" y="71"/>
                    <a:pt x="129" y="68"/>
                    <a:pt x="129" y="65"/>
                  </a:cubicBezTo>
                  <a:cubicBezTo>
                    <a:pt x="129" y="62"/>
                    <a:pt x="129" y="59"/>
                    <a:pt x="129" y="56"/>
                  </a:cubicBezTo>
                  <a:cubicBezTo>
                    <a:pt x="128" y="54"/>
                    <a:pt x="127" y="53"/>
                    <a:pt x="125" y="53"/>
                  </a:cubicBezTo>
                  <a:close/>
                  <a:moveTo>
                    <a:pt x="121" y="70"/>
                  </a:moveTo>
                  <a:cubicBezTo>
                    <a:pt x="108" y="72"/>
                    <a:pt x="108" y="72"/>
                    <a:pt x="108" y="72"/>
                  </a:cubicBezTo>
                  <a:cubicBezTo>
                    <a:pt x="106" y="72"/>
                    <a:pt x="105" y="73"/>
                    <a:pt x="104" y="75"/>
                  </a:cubicBezTo>
                  <a:cubicBezTo>
                    <a:pt x="103" y="79"/>
                    <a:pt x="102" y="83"/>
                    <a:pt x="100" y="87"/>
                  </a:cubicBezTo>
                  <a:cubicBezTo>
                    <a:pt x="99" y="88"/>
                    <a:pt x="99" y="90"/>
                    <a:pt x="100" y="91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106" y="104"/>
                    <a:pt x="104" y="106"/>
                    <a:pt x="101" y="109"/>
                  </a:cubicBezTo>
                  <a:cubicBezTo>
                    <a:pt x="91" y="100"/>
                    <a:pt x="91" y="100"/>
                    <a:pt x="91" y="100"/>
                  </a:cubicBezTo>
                  <a:cubicBezTo>
                    <a:pt x="89" y="99"/>
                    <a:pt x="87" y="99"/>
                    <a:pt x="86" y="100"/>
                  </a:cubicBezTo>
                  <a:cubicBezTo>
                    <a:pt x="82" y="102"/>
                    <a:pt x="78" y="104"/>
                    <a:pt x="74" y="105"/>
                  </a:cubicBezTo>
                  <a:cubicBezTo>
                    <a:pt x="73" y="105"/>
                    <a:pt x="72" y="107"/>
                    <a:pt x="71" y="108"/>
                  </a:cubicBezTo>
                  <a:cubicBezTo>
                    <a:pt x="70" y="122"/>
                    <a:pt x="70" y="122"/>
                    <a:pt x="70" y="122"/>
                  </a:cubicBezTo>
                  <a:cubicBezTo>
                    <a:pt x="66" y="122"/>
                    <a:pt x="63" y="122"/>
                    <a:pt x="60" y="122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7"/>
                    <a:pt x="57" y="105"/>
                    <a:pt x="55" y="105"/>
                  </a:cubicBezTo>
                  <a:cubicBezTo>
                    <a:pt x="51" y="104"/>
                    <a:pt x="47" y="102"/>
                    <a:pt x="43" y="100"/>
                  </a:cubicBezTo>
                  <a:cubicBezTo>
                    <a:pt x="42" y="99"/>
                    <a:pt x="40" y="99"/>
                    <a:pt x="39" y="100"/>
                  </a:cubicBezTo>
                  <a:cubicBezTo>
                    <a:pt x="28" y="109"/>
                    <a:pt x="28" y="109"/>
                    <a:pt x="28" y="109"/>
                  </a:cubicBezTo>
                  <a:cubicBezTo>
                    <a:pt x="27" y="108"/>
                    <a:pt x="26" y="107"/>
                    <a:pt x="25" y="106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4"/>
                    <a:pt x="22" y="103"/>
                    <a:pt x="21" y="102"/>
                  </a:cubicBezTo>
                  <a:cubicBezTo>
                    <a:pt x="29" y="91"/>
                    <a:pt x="29" y="91"/>
                    <a:pt x="29" y="91"/>
                  </a:cubicBezTo>
                  <a:cubicBezTo>
                    <a:pt x="30" y="90"/>
                    <a:pt x="31" y="88"/>
                    <a:pt x="30" y="87"/>
                  </a:cubicBezTo>
                  <a:cubicBezTo>
                    <a:pt x="27" y="83"/>
                    <a:pt x="26" y="79"/>
                    <a:pt x="25" y="75"/>
                  </a:cubicBezTo>
                  <a:cubicBezTo>
                    <a:pt x="24" y="73"/>
                    <a:pt x="23" y="72"/>
                    <a:pt x="21" y="72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8" y="69"/>
                    <a:pt x="8" y="67"/>
                    <a:pt x="8" y="66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3"/>
                    <a:pt x="8" y="62"/>
                    <a:pt x="8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3" y="58"/>
                    <a:pt x="24" y="57"/>
                    <a:pt x="25" y="56"/>
                  </a:cubicBezTo>
                  <a:cubicBezTo>
                    <a:pt x="26" y="51"/>
                    <a:pt x="27" y="47"/>
                    <a:pt x="30" y="44"/>
                  </a:cubicBezTo>
                  <a:cubicBezTo>
                    <a:pt x="31" y="42"/>
                    <a:pt x="30" y="41"/>
                    <a:pt x="29" y="3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6" y="24"/>
                    <a:pt x="27" y="23"/>
                    <a:pt x="28" y="22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0" y="31"/>
                    <a:pt x="42" y="31"/>
                    <a:pt x="43" y="30"/>
                  </a:cubicBezTo>
                  <a:cubicBezTo>
                    <a:pt x="47" y="28"/>
                    <a:pt x="51" y="26"/>
                    <a:pt x="55" y="25"/>
                  </a:cubicBezTo>
                  <a:cubicBezTo>
                    <a:pt x="57" y="25"/>
                    <a:pt x="58" y="24"/>
                    <a:pt x="58" y="22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3" y="8"/>
                    <a:pt x="66" y="8"/>
                    <a:pt x="70" y="9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2" y="24"/>
                    <a:pt x="73" y="25"/>
                    <a:pt x="74" y="25"/>
                  </a:cubicBezTo>
                  <a:cubicBezTo>
                    <a:pt x="78" y="26"/>
                    <a:pt x="82" y="28"/>
                    <a:pt x="86" y="30"/>
                  </a:cubicBezTo>
                  <a:cubicBezTo>
                    <a:pt x="87" y="31"/>
                    <a:pt x="89" y="31"/>
                    <a:pt x="91" y="30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4" y="24"/>
                    <a:pt x="106" y="26"/>
                    <a:pt x="108" y="2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99" y="41"/>
                    <a:pt x="99" y="42"/>
                    <a:pt x="100" y="44"/>
                  </a:cubicBezTo>
                  <a:cubicBezTo>
                    <a:pt x="102" y="47"/>
                    <a:pt x="103" y="51"/>
                    <a:pt x="104" y="56"/>
                  </a:cubicBezTo>
                  <a:cubicBezTo>
                    <a:pt x="105" y="57"/>
                    <a:pt x="106" y="58"/>
                    <a:pt x="108" y="59"/>
                  </a:cubicBezTo>
                  <a:cubicBezTo>
                    <a:pt x="121" y="60"/>
                    <a:pt x="121" y="60"/>
                    <a:pt x="121" y="60"/>
                  </a:cubicBezTo>
                  <a:cubicBezTo>
                    <a:pt x="121" y="62"/>
                    <a:pt x="121" y="64"/>
                    <a:pt x="121" y="65"/>
                  </a:cubicBezTo>
                  <a:cubicBezTo>
                    <a:pt x="121" y="67"/>
                    <a:pt x="121" y="68"/>
                    <a:pt x="121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09" name="Freeform 29"/>
            <p:cNvSpPr>
              <a:spLocks noEditPoints="1"/>
            </p:cNvSpPr>
            <p:nvPr/>
          </p:nvSpPr>
          <p:spPr bwMode="auto">
            <a:xfrm flipH="1">
              <a:off x="5848078" y="2504135"/>
              <a:ext cx="121505" cy="116222"/>
            </a:xfrm>
            <a:custGeom>
              <a:avLst/>
              <a:gdLst>
                <a:gd name="T0" fmla="*/ 26 w 39"/>
                <a:gd name="T1" fmla="*/ 2 h 37"/>
                <a:gd name="T2" fmla="*/ 19 w 39"/>
                <a:gd name="T3" fmla="*/ 0 h 37"/>
                <a:gd name="T4" fmla="*/ 2 w 39"/>
                <a:gd name="T5" fmla="*/ 12 h 37"/>
                <a:gd name="T6" fmla="*/ 2 w 39"/>
                <a:gd name="T7" fmla="*/ 26 h 37"/>
                <a:gd name="T8" fmla="*/ 12 w 39"/>
                <a:gd name="T9" fmla="*/ 36 h 37"/>
                <a:gd name="T10" fmla="*/ 19 w 39"/>
                <a:gd name="T11" fmla="*/ 37 h 37"/>
                <a:gd name="T12" fmla="*/ 37 w 39"/>
                <a:gd name="T13" fmla="*/ 26 h 37"/>
                <a:gd name="T14" fmla="*/ 37 w 39"/>
                <a:gd name="T15" fmla="*/ 12 h 37"/>
                <a:gd name="T16" fmla="*/ 26 w 39"/>
                <a:gd name="T17" fmla="*/ 2 h 37"/>
                <a:gd name="T18" fmla="*/ 29 w 39"/>
                <a:gd name="T19" fmla="*/ 23 h 37"/>
                <a:gd name="T20" fmla="*/ 19 w 39"/>
                <a:gd name="T21" fmla="*/ 29 h 37"/>
                <a:gd name="T22" fmla="*/ 15 w 39"/>
                <a:gd name="T23" fmla="*/ 29 h 37"/>
                <a:gd name="T24" fmla="*/ 10 w 39"/>
                <a:gd name="T25" fmla="*/ 23 h 37"/>
                <a:gd name="T26" fmla="*/ 10 w 39"/>
                <a:gd name="T27" fmla="*/ 15 h 37"/>
                <a:gd name="T28" fmla="*/ 19 w 39"/>
                <a:gd name="T29" fmla="*/ 8 h 37"/>
                <a:gd name="T30" fmla="*/ 23 w 39"/>
                <a:gd name="T31" fmla="*/ 9 h 37"/>
                <a:gd name="T32" fmla="*/ 29 w 39"/>
                <a:gd name="T33" fmla="*/ 15 h 37"/>
                <a:gd name="T34" fmla="*/ 29 w 39"/>
                <a:gd name="T35" fmla="*/ 2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37">
                  <a:moveTo>
                    <a:pt x="26" y="2"/>
                  </a:moveTo>
                  <a:cubicBezTo>
                    <a:pt x="24" y="1"/>
                    <a:pt x="22" y="0"/>
                    <a:pt x="19" y="0"/>
                  </a:cubicBezTo>
                  <a:cubicBezTo>
                    <a:pt x="12" y="0"/>
                    <a:pt x="5" y="5"/>
                    <a:pt x="2" y="12"/>
                  </a:cubicBezTo>
                  <a:cubicBezTo>
                    <a:pt x="0" y="16"/>
                    <a:pt x="0" y="21"/>
                    <a:pt x="2" y="26"/>
                  </a:cubicBezTo>
                  <a:cubicBezTo>
                    <a:pt x="4" y="30"/>
                    <a:pt x="8" y="34"/>
                    <a:pt x="12" y="36"/>
                  </a:cubicBezTo>
                  <a:cubicBezTo>
                    <a:pt x="15" y="37"/>
                    <a:pt x="17" y="37"/>
                    <a:pt x="19" y="37"/>
                  </a:cubicBezTo>
                  <a:cubicBezTo>
                    <a:pt x="27" y="37"/>
                    <a:pt x="34" y="33"/>
                    <a:pt x="37" y="26"/>
                  </a:cubicBezTo>
                  <a:cubicBezTo>
                    <a:pt x="39" y="21"/>
                    <a:pt x="38" y="16"/>
                    <a:pt x="37" y="12"/>
                  </a:cubicBezTo>
                  <a:cubicBezTo>
                    <a:pt x="35" y="7"/>
                    <a:pt x="31" y="3"/>
                    <a:pt x="26" y="2"/>
                  </a:cubicBezTo>
                  <a:close/>
                  <a:moveTo>
                    <a:pt x="29" y="23"/>
                  </a:moveTo>
                  <a:cubicBezTo>
                    <a:pt x="28" y="27"/>
                    <a:pt x="24" y="29"/>
                    <a:pt x="19" y="29"/>
                  </a:cubicBezTo>
                  <a:cubicBezTo>
                    <a:pt x="18" y="29"/>
                    <a:pt x="17" y="29"/>
                    <a:pt x="15" y="29"/>
                  </a:cubicBezTo>
                  <a:cubicBezTo>
                    <a:pt x="13" y="27"/>
                    <a:pt x="11" y="25"/>
                    <a:pt x="10" y="23"/>
                  </a:cubicBezTo>
                  <a:cubicBezTo>
                    <a:pt x="9" y="20"/>
                    <a:pt x="9" y="17"/>
                    <a:pt x="10" y="15"/>
                  </a:cubicBezTo>
                  <a:cubicBezTo>
                    <a:pt x="11" y="11"/>
                    <a:pt x="15" y="8"/>
                    <a:pt x="19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6" y="10"/>
                    <a:pt x="28" y="12"/>
                    <a:pt x="29" y="15"/>
                  </a:cubicBezTo>
                  <a:cubicBezTo>
                    <a:pt x="30" y="17"/>
                    <a:pt x="30" y="20"/>
                    <a:pt x="2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10" name="Freeform 30"/>
            <p:cNvSpPr>
              <a:spLocks noEditPoints="1"/>
            </p:cNvSpPr>
            <p:nvPr/>
          </p:nvSpPr>
          <p:spPr bwMode="auto">
            <a:xfrm flipH="1">
              <a:off x="5763553" y="2416968"/>
              <a:ext cx="290555" cy="290555"/>
            </a:xfrm>
            <a:custGeom>
              <a:avLst/>
              <a:gdLst>
                <a:gd name="T0" fmla="*/ 83 w 93"/>
                <a:gd name="T1" fmla="*/ 49 h 93"/>
                <a:gd name="T2" fmla="*/ 91 w 93"/>
                <a:gd name="T3" fmla="*/ 39 h 93"/>
                <a:gd name="T4" fmla="*/ 88 w 93"/>
                <a:gd name="T5" fmla="*/ 22 h 93"/>
                <a:gd name="T6" fmla="*/ 74 w 93"/>
                <a:gd name="T7" fmla="*/ 23 h 93"/>
                <a:gd name="T8" fmla="*/ 72 w 93"/>
                <a:gd name="T9" fmla="*/ 10 h 93"/>
                <a:gd name="T10" fmla="*/ 65 w 93"/>
                <a:gd name="T11" fmla="*/ 2 h 93"/>
                <a:gd name="T12" fmla="*/ 54 w 93"/>
                <a:gd name="T13" fmla="*/ 2 h 93"/>
                <a:gd name="T14" fmla="*/ 43 w 93"/>
                <a:gd name="T15" fmla="*/ 10 h 93"/>
                <a:gd name="T16" fmla="*/ 34 w 93"/>
                <a:gd name="T17" fmla="*/ 0 h 93"/>
                <a:gd name="T18" fmla="*/ 28 w 93"/>
                <a:gd name="T19" fmla="*/ 3 h 93"/>
                <a:gd name="T20" fmla="*/ 20 w 93"/>
                <a:gd name="T21" fmla="*/ 10 h 93"/>
                <a:gd name="T22" fmla="*/ 19 w 93"/>
                <a:gd name="T23" fmla="*/ 23 h 93"/>
                <a:gd name="T24" fmla="*/ 5 w 93"/>
                <a:gd name="T25" fmla="*/ 23 h 93"/>
                <a:gd name="T26" fmla="*/ 2 w 93"/>
                <a:gd name="T27" fmla="*/ 29 h 93"/>
                <a:gd name="T28" fmla="*/ 2 w 93"/>
                <a:gd name="T29" fmla="*/ 39 h 93"/>
                <a:gd name="T30" fmla="*/ 10 w 93"/>
                <a:gd name="T31" fmla="*/ 50 h 93"/>
                <a:gd name="T32" fmla="*/ 0 w 93"/>
                <a:gd name="T33" fmla="*/ 59 h 93"/>
                <a:gd name="T34" fmla="*/ 3 w 93"/>
                <a:gd name="T35" fmla="*/ 66 h 93"/>
                <a:gd name="T36" fmla="*/ 10 w 93"/>
                <a:gd name="T37" fmla="*/ 73 h 93"/>
                <a:gd name="T38" fmla="*/ 23 w 93"/>
                <a:gd name="T39" fmla="*/ 75 h 93"/>
                <a:gd name="T40" fmla="*/ 22 w 93"/>
                <a:gd name="T41" fmla="*/ 88 h 93"/>
                <a:gd name="T42" fmla="*/ 35 w 93"/>
                <a:gd name="T43" fmla="*/ 93 h 93"/>
                <a:gd name="T44" fmla="*/ 39 w 93"/>
                <a:gd name="T45" fmla="*/ 91 h 93"/>
                <a:gd name="T46" fmla="*/ 50 w 93"/>
                <a:gd name="T47" fmla="*/ 83 h 93"/>
                <a:gd name="T48" fmla="*/ 59 w 93"/>
                <a:gd name="T49" fmla="*/ 93 h 93"/>
                <a:gd name="T50" fmla="*/ 73 w 93"/>
                <a:gd name="T51" fmla="*/ 83 h 93"/>
                <a:gd name="T52" fmla="*/ 74 w 93"/>
                <a:gd name="T53" fmla="*/ 70 h 93"/>
                <a:gd name="T54" fmla="*/ 88 w 93"/>
                <a:gd name="T55" fmla="*/ 71 h 93"/>
                <a:gd name="T56" fmla="*/ 93 w 93"/>
                <a:gd name="T57" fmla="*/ 59 h 93"/>
                <a:gd name="T58" fmla="*/ 83 w 93"/>
                <a:gd name="T59" fmla="*/ 62 h 93"/>
                <a:gd name="T60" fmla="*/ 74 w 93"/>
                <a:gd name="T61" fmla="*/ 62 h 93"/>
                <a:gd name="T62" fmla="*/ 63 w 93"/>
                <a:gd name="T63" fmla="*/ 70 h 93"/>
                <a:gd name="T64" fmla="*/ 64 w 93"/>
                <a:gd name="T65" fmla="*/ 82 h 93"/>
                <a:gd name="T66" fmla="*/ 55 w 93"/>
                <a:gd name="T67" fmla="*/ 77 h 93"/>
                <a:gd name="T68" fmla="*/ 42 w 93"/>
                <a:gd name="T69" fmla="*/ 75 h 93"/>
                <a:gd name="T70" fmla="*/ 34 w 93"/>
                <a:gd name="T71" fmla="*/ 84 h 93"/>
                <a:gd name="T72" fmla="*/ 29 w 93"/>
                <a:gd name="T73" fmla="*/ 83 h 93"/>
                <a:gd name="T74" fmla="*/ 30 w 93"/>
                <a:gd name="T75" fmla="*/ 70 h 93"/>
                <a:gd name="T76" fmla="*/ 19 w 93"/>
                <a:gd name="T77" fmla="*/ 62 h 93"/>
                <a:gd name="T78" fmla="*/ 10 w 93"/>
                <a:gd name="T79" fmla="*/ 63 h 93"/>
                <a:gd name="T80" fmla="*/ 9 w 93"/>
                <a:gd name="T81" fmla="*/ 60 h 93"/>
                <a:gd name="T82" fmla="*/ 18 w 93"/>
                <a:gd name="T83" fmla="*/ 51 h 93"/>
                <a:gd name="T84" fmla="*/ 16 w 93"/>
                <a:gd name="T85" fmla="*/ 38 h 93"/>
                <a:gd name="T86" fmla="*/ 9 w 93"/>
                <a:gd name="T87" fmla="*/ 32 h 93"/>
                <a:gd name="T88" fmla="*/ 11 w 93"/>
                <a:gd name="T89" fmla="*/ 29 h 93"/>
                <a:gd name="T90" fmla="*/ 23 w 93"/>
                <a:gd name="T91" fmla="*/ 30 h 93"/>
                <a:gd name="T92" fmla="*/ 31 w 93"/>
                <a:gd name="T93" fmla="*/ 20 h 93"/>
                <a:gd name="T94" fmla="*/ 31 w 93"/>
                <a:gd name="T95" fmla="*/ 10 h 93"/>
                <a:gd name="T96" fmla="*/ 33 w 93"/>
                <a:gd name="T97" fmla="*/ 9 h 93"/>
                <a:gd name="T98" fmla="*/ 42 w 93"/>
                <a:gd name="T99" fmla="*/ 19 h 93"/>
                <a:gd name="T100" fmla="*/ 55 w 93"/>
                <a:gd name="T101" fmla="*/ 17 h 93"/>
                <a:gd name="T102" fmla="*/ 62 w 93"/>
                <a:gd name="T103" fmla="*/ 10 h 93"/>
                <a:gd name="T104" fmla="*/ 62 w 93"/>
                <a:gd name="T105" fmla="*/ 19 h 93"/>
                <a:gd name="T106" fmla="*/ 69 w 93"/>
                <a:gd name="T107" fmla="*/ 30 h 93"/>
                <a:gd name="T108" fmla="*/ 82 w 93"/>
                <a:gd name="T109" fmla="*/ 29 h 93"/>
                <a:gd name="T110" fmla="*/ 76 w 93"/>
                <a:gd name="T111" fmla="*/ 38 h 93"/>
                <a:gd name="T112" fmla="*/ 75 w 93"/>
                <a:gd name="T113" fmla="*/ 51 h 93"/>
                <a:gd name="T114" fmla="*/ 84 w 93"/>
                <a:gd name="T115" fmla="*/ 5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3" h="93">
                  <a:moveTo>
                    <a:pt x="91" y="54"/>
                  </a:moveTo>
                  <a:cubicBezTo>
                    <a:pt x="83" y="49"/>
                    <a:pt x="83" y="49"/>
                    <a:pt x="83" y="49"/>
                  </a:cubicBezTo>
                  <a:cubicBezTo>
                    <a:pt x="83" y="48"/>
                    <a:pt x="83" y="46"/>
                    <a:pt x="83" y="44"/>
                  </a:cubicBezTo>
                  <a:cubicBezTo>
                    <a:pt x="91" y="39"/>
                    <a:pt x="91" y="39"/>
                    <a:pt x="91" y="39"/>
                  </a:cubicBezTo>
                  <a:cubicBezTo>
                    <a:pt x="92" y="38"/>
                    <a:pt x="93" y="36"/>
                    <a:pt x="93" y="34"/>
                  </a:cubicBezTo>
                  <a:cubicBezTo>
                    <a:pt x="92" y="30"/>
                    <a:pt x="90" y="26"/>
                    <a:pt x="88" y="22"/>
                  </a:cubicBezTo>
                  <a:cubicBezTo>
                    <a:pt x="87" y="21"/>
                    <a:pt x="85" y="20"/>
                    <a:pt x="83" y="21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73" y="22"/>
                    <a:pt x="71" y="20"/>
                    <a:pt x="70" y="19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3" y="8"/>
                    <a:pt x="72" y="6"/>
                    <a:pt x="70" y="5"/>
                  </a:cubicBezTo>
                  <a:cubicBezTo>
                    <a:pt x="69" y="4"/>
                    <a:pt x="67" y="3"/>
                    <a:pt x="65" y="2"/>
                  </a:cubicBezTo>
                  <a:cubicBezTo>
                    <a:pt x="63" y="2"/>
                    <a:pt x="60" y="1"/>
                    <a:pt x="58" y="0"/>
                  </a:cubicBezTo>
                  <a:cubicBezTo>
                    <a:pt x="57" y="0"/>
                    <a:pt x="55" y="1"/>
                    <a:pt x="54" y="2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7" y="10"/>
                    <a:pt x="45" y="10"/>
                    <a:pt x="43" y="10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8" y="1"/>
                    <a:pt x="36" y="0"/>
                    <a:pt x="34" y="0"/>
                  </a:cubicBezTo>
                  <a:cubicBezTo>
                    <a:pt x="32" y="1"/>
                    <a:pt x="30" y="2"/>
                    <a:pt x="28" y="2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6" y="4"/>
                    <a:pt x="24" y="5"/>
                    <a:pt x="22" y="6"/>
                  </a:cubicBezTo>
                  <a:cubicBezTo>
                    <a:pt x="21" y="6"/>
                    <a:pt x="20" y="8"/>
                    <a:pt x="20" y="1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1" y="20"/>
                    <a:pt x="20" y="22"/>
                    <a:pt x="19" y="23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8" y="20"/>
                    <a:pt x="6" y="21"/>
                    <a:pt x="5" y="23"/>
                  </a:cubicBezTo>
                  <a:cubicBezTo>
                    <a:pt x="4" y="24"/>
                    <a:pt x="3" y="26"/>
                    <a:pt x="2" y="28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1" y="31"/>
                    <a:pt x="1" y="33"/>
                    <a:pt x="0" y="35"/>
                  </a:cubicBezTo>
                  <a:cubicBezTo>
                    <a:pt x="0" y="37"/>
                    <a:pt x="0" y="38"/>
                    <a:pt x="2" y="39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6"/>
                    <a:pt x="10" y="48"/>
                    <a:pt x="10" y="50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5"/>
                    <a:pt x="0" y="57"/>
                    <a:pt x="0" y="59"/>
                  </a:cubicBezTo>
                  <a:cubicBezTo>
                    <a:pt x="1" y="61"/>
                    <a:pt x="1" y="63"/>
                    <a:pt x="2" y="65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8"/>
                    <a:pt x="4" y="69"/>
                    <a:pt x="5" y="71"/>
                  </a:cubicBezTo>
                  <a:cubicBezTo>
                    <a:pt x="6" y="73"/>
                    <a:pt x="8" y="73"/>
                    <a:pt x="10" y="73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2"/>
                    <a:pt x="21" y="73"/>
                    <a:pt x="23" y="75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0" y="85"/>
                    <a:pt x="21" y="87"/>
                    <a:pt x="22" y="88"/>
                  </a:cubicBezTo>
                  <a:cubicBezTo>
                    <a:pt x="24" y="89"/>
                    <a:pt x="26" y="90"/>
                    <a:pt x="28" y="91"/>
                  </a:cubicBezTo>
                  <a:cubicBezTo>
                    <a:pt x="30" y="92"/>
                    <a:pt x="32" y="92"/>
                    <a:pt x="35" y="93"/>
                  </a:cubicBezTo>
                  <a:cubicBezTo>
                    <a:pt x="35" y="93"/>
                    <a:pt x="35" y="93"/>
                    <a:pt x="36" y="93"/>
                  </a:cubicBezTo>
                  <a:cubicBezTo>
                    <a:pt x="37" y="93"/>
                    <a:pt x="38" y="92"/>
                    <a:pt x="39" y="91"/>
                  </a:cubicBezTo>
                  <a:cubicBezTo>
                    <a:pt x="44" y="83"/>
                    <a:pt x="44" y="83"/>
                    <a:pt x="44" y="83"/>
                  </a:cubicBezTo>
                  <a:cubicBezTo>
                    <a:pt x="46" y="83"/>
                    <a:pt x="48" y="83"/>
                    <a:pt x="50" y="83"/>
                  </a:cubicBezTo>
                  <a:cubicBezTo>
                    <a:pt x="54" y="91"/>
                    <a:pt x="54" y="91"/>
                    <a:pt x="54" y="91"/>
                  </a:cubicBezTo>
                  <a:cubicBezTo>
                    <a:pt x="55" y="93"/>
                    <a:pt x="57" y="93"/>
                    <a:pt x="59" y="93"/>
                  </a:cubicBezTo>
                  <a:cubicBezTo>
                    <a:pt x="63" y="92"/>
                    <a:pt x="67" y="90"/>
                    <a:pt x="71" y="88"/>
                  </a:cubicBezTo>
                  <a:cubicBezTo>
                    <a:pt x="72" y="87"/>
                    <a:pt x="73" y="85"/>
                    <a:pt x="73" y="83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2" y="73"/>
                    <a:pt x="73" y="72"/>
                    <a:pt x="74" y="7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85" y="73"/>
                    <a:pt x="87" y="72"/>
                    <a:pt x="88" y="71"/>
                  </a:cubicBezTo>
                  <a:cubicBezTo>
                    <a:pt x="89" y="69"/>
                    <a:pt x="90" y="67"/>
                    <a:pt x="91" y="65"/>
                  </a:cubicBezTo>
                  <a:cubicBezTo>
                    <a:pt x="91" y="63"/>
                    <a:pt x="92" y="61"/>
                    <a:pt x="93" y="59"/>
                  </a:cubicBezTo>
                  <a:cubicBezTo>
                    <a:pt x="93" y="57"/>
                    <a:pt x="92" y="55"/>
                    <a:pt x="91" y="54"/>
                  </a:cubicBezTo>
                  <a:close/>
                  <a:moveTo>
                    <a:pt x="83" y="62"/>
                  </a:moveTo>
                  <a:cubicBezTo>
                    <a:pt x="83" y="63"/>
                    <a:pt x="83" y="63"/>
                    <a:pt x="82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2" y="61"/>
                    <a:pt x="70" y="62"/>
                    <a:pt x="70" y="63"/>
                  </a:cubicBezTo>
                  <a:cubicBezTo>
                    <a:pt x="68" y="66"/>
                    <a:pt x="66" y="68"/>
                    <a:pt x="63" y="70"/>
                  </a:cubicBezTo>
                  <a:cubicBezTo>
                    <a:pt x="62" y="71"/>
                    <a:pt x="61" y="72"/>
                    <a:pt x="62" y="74"/>
                  </a:cubicBezTo>
                  <a:cubicBezTo>
                    <a:pt x="64" y="82"/>
                    <a:pt x="64" y="82"/>
                    <a:pt x="64" y="82"/>
                  </a:cubicBezTo>
                  <a:cubicBezTo>
                    <a:pt x="63" y="83"/>
                    <a:pt x="61" y="84"/>
                    <a:pt x="60" y="84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4" y="75"/>
                    <a:pt x="53" y="75"/>
                    <a:pt x="51" y="75"/>
                  </a:cubicBezTo>
                  <a:cubicBezTo>
                    <a:pt x="48" y="75"/>
                    <a:pt x="45" y="75"/>
                    <a:pt x="42" y="75"/>
                  </a:cubicBezTo>
                  <a:cubicBezTo>
                    <a:pt x="41" y="75"/>
                    <a:pt x="39" y="75"/>
                    <a:pt x="38" y="77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3" y="84"/>
                    <a:pt x="32" y="84"/>
                    <a:pt x="31" y="84"/>
                  </a:cubicBezTo>
                  <a:cubicBezTo>
                    <a:pt x="31" y="83"/>
                    <a:pt x="30" y="83"/>
                    <a:pt x="29" y="83"/>
                  </a:cubicBezTo>
                  <a:cubicBezTo>
                    <a:pt x="31" y="74"/>
                    <a:pt x="31" y="74"/>
                    <a:pt x="31" y="74"/>
                  </a:cubicBezTo>
                  <a:cubicBezTo>
                    <a:pt x="32" y="72"/>
                    <a:pt x="31" y="71"/>
                    <a:pt x="30" y="70"/>
                  </a:cubicBezTo>
                  <a:cubicBezTo>
                    <a:pt x="27" y="68"/>
                    <a:pt x="25" y="66"/>
                    <a:pt x="24" y="64"/>
                  </a:cubicBezTo>
                  <a:cubicBezTo>
                    <a:pt x="23" y="62"/>
                    <a:pt x="21" y="62"/>
                    <a:pt x="19" y="62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3"/>
                    <a:pt x="10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9" y="61"/>
                    <a:pt x="9" y="60"/>
                    <a:pt x="9" y="60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8" y="54"/>
                    <a:pt x="19" y="53"/>
                    <a:pt x="18" y="51"/>
                  </a:cubicBezTo>
                  <a:cubicBezTo>
                    <a:pt x="18" y="48"/>
                    <a:pt x="18" y="45"/>
                    <a:pt x="18" y="42"/>
                  </a:cubicBezTo>
                  <a:cubicBezTo>
                    <a:pt x="19" y="41"/>
                    <a:pt x="18" y="39"/>
                    <a:pt x="16" y="3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3"/>
                    <a:pt x="9" y="33"/>
                    <a:pt x="9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1" y="29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1" y="32"/>
                    <a:pt x="22" y="31"/>
                    <a:pt x="23" y="30"/>
                  </a:cubicBezTo>
                  <a:cubicBezTo>
                    <a:pt x="25" y="28"/>
                    <a:pt x="27" y="26"/>
                    <a:pt x="30" y="24"/>
                  </a:cubicBezTo>
                  <a:cubicBezTo>
                    <a:pt x="31" y="23"/>
                    <a:pt x="32" y="21"/>
                    <a:pt x="31" y="20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30" y="10"/>
                    <a:pt x="31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2" y="10"/>
                    <a:pt x="33" y="9"/>
                    <a:pt x="33" y="9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9" y="18"/>
                    <a:pt x="40" y="19"/>
                    <a:pt x="42" y="19"/>
                  </a:cubicBezTo>
                  <a:cubicBezTo>
                    <a:pt x="45" y="18"/>
                    <a:pt x="48" y="18"/>
                    <a:pt x="51" y="19"/>
                  </a:cubicBezTo>
                  <a:cubicBezTo>
                    <a:pt x="52" y="19"/>
                    <a:pt x="54" y="18"/>
                    <a:pt x="55" y="17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60" y="9"/>
                    <a:pt x="61" y="9"/>
                    <a:pt x="62" y="10"/>
                  </a:cubicBezTo>
                  <a:cubicBezTo>
                    <a:pt x="62" y="10"/>
                    <a:pt x="63" y="10"/>
                    <a:pt x="64" y="11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21"/>
                    <a:pt x="62" y="23"/>
                    <a:pt x="63" y="24"/>
                  </a:cubicBezTo>
                  <a:cubicBezTo>
                    <a:pt x="66" y="25"/>
                    <a:pt x="68" y="27"/>
                    <a:pt x="69" y="30"/>
                  </a:cubicBezTo>
                  <a:cubicBezTo>
                    <a:pt x="70" y="31"/>
                    <a:pt x="72" y="32"/>
                    <a:pt x="74" y="31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31"/>
                    <a:pt x="84" y="32"/>
                    <a:pt x="84" y="34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5" y="39"/>
                    <a:pt x="74" y="41"/>
                    <a:pt x="75" y="42"/>
                  </a:cubicBezTo>
                  <a:cubicBezTo>
                    <a:pt x="75" y="45"/>
                    <a:pt x="75" y="48"/>
                    <a:pt x="75" y="51"/>
                  </a:cubicBezTo>
                  <a:cubicBezTo>
                    <a:pt x="74" y="53"/>
                    <a:pt x="75" y="54"/>
                    <a:pt x="77" y="55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60"/>
                    <a:pt x="84" y="61"/>
                    <a:pt x="83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10370591" y="2447869"/>
            <a:ext cx="751520" cy="781453"/>
            <a:chOff x="11069068" y="354786"/>
            <a:chExt cx="506412" cy="526582"/>
          </a:xfrm>
          <a:solidFill>
            <a:schemeClr val="accent5"/>
          </a:solidFill>
        </p:grpSpPr>
        <p:grpSp>
          <p:nvGrpSpPr>
            <p:cNvPr id="117" name="Group 101"/>
            <p:cNvGrpSpPr>
              <a:grpSpLocks noChangeAspect="1"/>
            </p:cNvGrpSpPr>
            <p:nvPr/>
          </p:nvGrpSpPr>
          <p:grpSpPr bwMode="auto">
            <a:xfrm>
              <a:off x="11432401" y="354786"/>
              <a:ext cx="143079" cy="140771"/>
              <a:chOff x="3947" y="1925"/>
              <a:chExt cx="124" cy="122"/>
            </a:xfrm>
            <a:grpFill/>
          </p:grpSpPr>
          <p:sp>
            <p:nvSpPr>
              <p:cNvPr id="127" name="Freeform 102"/>
              <p:cNvSpPr>
                <a:spLocks/>
              </p:cNvSpPr>
              <p:nvPr/>
            </p:nvSpPr>
            <p:spPr bwMode="auto">
              <a:xfrm>
                <a:off x="3962" y="1925"/>
                <a:ext cx="109" cy="109"/>
              </a:xfrm>
              <a:custGeom>
                <a:avLst/>
                <a:gdLst>
                  <a:gd name="T0" fmla="*/ 42 w 46"/>
                  <a:gd name="T1" fmla="*/ 46 h 46"/>
                  <a:gd name="T2" fmla="*/ 38 w 46"/>
                  <a:gd name="T3" fmla="*/ 42 h 46"/>
                  <a:gd name="T4" fmla="*/ 3 w 46"/>
                  <a:gd name="T5" fmla="*/ 8 h 46"/>
                  <a:gd name="T6" fmla="*/ 0 w 46"/>
                  <a:gd name="T7" fmla="*/ 4 h 46"/>
                  <a:gd name="T8" fmla="*/ 4 w 46"/>
                  <a:gd name="T9" fmla="*/ 0 h 46"/>
                  <a:gd name="T10" fmla="*/ 46 w 46"/>
                  <a:gd name="T11" fmla="*/ 42 h 46"/>
                  <a:gd name="T12" fmla="*/ 42 w 46"/>
                  <a:gd name="T13" fmla="*/ 46 h 46"/>
                  <a:gd name="T14" fmla="*/ 42 w 46"/>
                  <a:gd name="T1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" h="46">
                    <a:moveTo>
                      <a:pt x="42" y="46"/>
                    </a:moveTo>
                    <a:cubicBezTo>
                      <a:pt x="40" y="46"/>
                      <a:pt x="38" y="44"/>
                      <a:pt x="38" y="42"/>
                    </a:cubicBezTo>
                    <a:cubicBezTo>
                      <a:pt x="35" y="9"/>
                      <a:pt x="5" y="8"/>
                      <a:pt x="3" y="8"/>
                    </a:cubicBezTo>
                    <a:cubicBezTo>
                      <a:pt x="1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4" y="0"/>
                    </a:cubicBezTo>
                    <a:cubicBezTo>
                      <a:pt x="4" y="0"/>
                      <a:pt x="42" y="1"/>
                      <a:pt x="46" y="42"/>
                    </a:cubicBezTo>
                    <a:cubicBezTo>
                      <a:pt x="46" y="44"/>
                      <a:pt x="44" y="46"/>
                      <a:pt x="42" y="46"/>
                    </a:cubicBezTo>
                    <a:cubicBezTo>
                      <a:pt x="42" y="46"/>
                      <a:pt x="42" y="46"/>
                      <a:pt x="42" y="4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28" name="Freeform 103"/>
              <p:cNvSpPr>
                <a:spLocks/>
              </p:cNvSpPr>
              <p:nvPr/>
            </p:nvSpPr>
            <p:spPr bwMode="auto">
              <a:xfrm>
                <a:off x="3954" y="1955"/>
                <a:ext cx="85" cy="85"/>
              </a:xfrm>
              <a:custGeom>
                <a:avLst/>
                <a:gdLst>
                  <a:gd name="T0" fmla="*/ 32 w 36"/>
                  <a:gd name="T1" fmla="*/ 36 h 36"/>
                  <a:gd name="T2" fmla="*/ 28 w 36"/>
                  <a:gd name="T3" fmla="*/ 32 h 36"/>
                  <a:gd name="T4" fmla="*/ 4 w 36"/>
                  <a:gd name="T5" fmla="*/ 8 h 36"/>
                  <a:gd name="T6" fmla="*/ 1 w 36"/>
                  <a:gd name="T7" fmla="*/ 4 h 36"/>
                  <a:gd name="T8" fmla="*/ 5 w 36"/>
                  <a:gd name="T9" fmla="*/ 0 h 36"/>
                  <a:gd name="T10" fmla="*/ 36 w 36"/>
                  <a:gd name="T11" fmla="*/ 32 h 36"/>
                  <a:gd name="T12" fmla="*/ 33 w 36"/>
                  <a:gd name="T13" fmla="*/ 36 h 36"/>
                  <a:gd name="T14" fmla="*/ 32 w 36"/>
                  <a:gd name="T1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36">
                    <a:moveTo>
                      <a:pt x="32" y="36"/>
                    </a:moveTo>
                    <a:cubicBezTo>
                      <a:pt x="30" y="36"/>
                      <a:pt x="28" y="34"/>
                      <a:pt x="28" y="32"/>
                    </a:cubicBezTo>
                    <a:cubicBezTo>
                      <a:pt x="26" y="9"/>
                      <a:pt x="5" y="8"/>
                      <a:pt x="4" y="8"/>
                    </a:cubicBezTo>
                    <a:cubicBezTo>
                      <a:pt x="2" y="8"/>
                      <a:pt x="0" y="6"/>
                      <a:pt x="1" y="4"/>
                    </a:cubicBezTo>
                    <a:cubicBezTo>
                      <a:pt x="1" y="2"/>
                      <a:pt x="2" y="0"/>
                      <a:pt x="5" y="0"/>
                    </a:cubicBezTo>
                    <a:cubicBezTo>
                      <a:pt x="13" y="1"/>
                      <a:pt x="34" y="6"/>
                      <a:pt x="36" y="32"/>
                    </a:cubicBezTo>
                    <a:cubicBezTo>
                      <a:pt x="36" y="34"/>
                      <a:pt x="35" y="36"/>
                      <a:pt x="33" y="36"/>
                    </a:cubicBezTo>
                    <a:cubicBezTo>
                      <a:pt x="32" y="36"/>
                      <a:pt x="32" y="36"/>
                      <a:pt x="32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29" name="Freeform 104"/>
              <p:cNvSpPr>
                <a:spLocks/>
              </p:cNvSpPr>
              <p:nvPr/>
            </p:nvSpPr>
            <p:spPr bwMode="auto">
              <a:xfrm>
                <a:off x="3947" y="1987"/>
                <a:ext cx="62" cy="60"/>
              </a:xfrm>
              <a:custGeom>
                <a:avLst/>
                <a:gdLst>
                  <a:gd name="T0" fmla="*/ 21 w 26"/>
                  <a:gd name="T1" fmla="*/ 25 h 25"/>
                  <a:gd name="T2" fmla="*/ 17 w 26"/>
                  <a:gd name="T3" fmla="*/ 22 h 25"/>
                  <a:gd name="T4" fmla="*/ 4 w 26"/>
                  <a:gd name="T5" fmla="*/ 8 h 25"/>
                  <a:gd name="T6" fmla="*/ 0 w 26"/>
                  <a:gd name="T7" fmla="*/ 4 h 25"/>
                  <a:gd name="T8" fmla="*/ 4 w 26"/>
                  <a:gd name="T9" fmla="*/ 0 h 25"/>
                  <a:gd name="T10" fmla="*/ 25 w 26"/>
                  <a:gd name="T11" fmla="*/ 21 h 25"/>
                  <a:gd name="T12" fmla="*/ 22 w 26"/>
                  <a:gd name="T13" fmla="*/ 25 h 25"/>
                  <a:gd name="T14" fmla="*/ 21 w 26"/>
                  <a:gd name="T1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25">
                    <a:moveTo>
                      <a:pt x="21" y="25"/>
                    </a:moveTo>
                    <a:cubicBezTo>
                      <a:pt x="19" y="25"/>
                      <a:pt x="18" y="24"/>
                      <a:pt x="17" y="22"/>
                    </a:cubicBezTo>
                    <a:cubicBezTo>
                      <a:pt x="16" y="9"/>
                      <a:pt x="5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9" y="0"/>
                      <a:pt x="24" y="4"/>
                      <a:pt x="25" y="21"/>
                    </a:cubicBezTo>
                    <a:cubicBezTo>
                      <a:pt x="26" y="23"/>
                      <a:pt x="24" y="25"/>
                      <a:pt x="22" y="25"/>
                    </a:cubicBezTo>
                    <a:cubicBezTo>
                      <a:pt x="22" y="25"/>
                      <a:pt x="21" y="25"/>
                      <a:pt x="21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</p:grpSp>
        <p:grpSp>
          <p:nvGrpSpPr>
            <p:cNvPr id="118" name="Group 117"/>
            <p:cNvGrpSpPr>
              <a:grpSpLocks noChangeAspect="1"/>
            </p:cNvGrpSpPr>
            <p:nvPr/>
          </p:nvGrpSpPr>
          <p:grpSpPr bwMode="auto">
            <a:xfrm>
              <a:off x="11069068" y="438456"/>
              <a:ext cx="333598" cy="442912"/>
              <a:chOff x="3662" y="1926"/>
              <a:chExt cx="354" cy="470"/>
            </a:xfrm>
            <a:grpFill/>
          </p:grpSpPr>
          <p:sp>
            <p:nvSpPr>
              <p:cNvPr id="119" name="Freeform 6"/>
              <p:cNvSpPr>
                <a:spLocks noEditPoints="1"/>
              </p:cNvSpPr>
              <p:nvPr/>
            </p:nvSpPr>
            <p:spPr bwMode="auto">
              <a:xfrm>
                <a:off x="3662" y="1926"/>
                <a:ext cx="354" cy="470"/>
              </a:xfrm>
              <a:custGeom>
                <a:avLst/>
                <a:gdLst>
                  <a:gd name="T0" fmla="*/ 134 w 150"/>
                  <a:gd name="T1" fmla="*/ 0 h 199"/>
                  <a:gd name="T2" fmla="*/ 16 w 150"/>
                  <a:gd name="T3" fmla="*/ 0 h 199"/>
                  <a:gd name="T4" fmla="*/ 0 w 150"/>
                  <a:gd name="T5" fmla="*/ 16 h 199"/>
                  <a:gd name="T6" fmla="*/ 0 w 150"/>
                  <a:gd name="T7" fmla="*/ 183 h 199"/>
                  <a:gd name="T8" fmla="*/ 16 w 150"/>
                  <a:gd name="T9" fmla="*/ 199 h 199"/>
                  <a:gd name="T10" fmla="*/ 134 w 150"/>
                  <a:gd name="T11" fmla="*/ 199 h 199"/>
                  <a:gd name="T12" fmla="*/ 150 w 150"/>
                  <a:gd name="T13" fmla="*/ 183 h 199"/>
                  <a:gd name="T14" fmla="*/ 150 w 150"/>
                  <a:gd name="T15" fmla="*/ 16 h 199"/>
                  <a:gd name="T16" fmla="*/ 134 w 150"/>
                  <a:gd name="T17" fmla="*/ 0 h 199"/>
                  <a:gd name="T18" fmla="*/ 142 w 150"/>
                  <a:gd name="T19" fmla="*/ 183 h 199"/>
                  <a:gd name="T20" fmla="*/ 134 w 150"/>
                  <a:gd name="T21" fmla="*/ 191 h 199"/>
                  <a:gd name="T22" fmla="*/ 16 w 150"/>
                  <a:gd name="T23" fmla="*/ 191 h 199"/>
                  <a:gd name="T24" fmla="*/ 8 w 150"/>
                  <a:gd name="T25" fmla="*/ 183 h 199"/>
                  <a:gd name="T26" fmla="*/ 8 w 150"/>
                  <a:gd name="T27" fmla="*/ 16 h 199"/>
                  <a:gd name="T28" fmla="*/ 16 w 150"/>
                  <a:gd name="T29" fmla="*/ 8 h 199"/>
                  <a:gd name="T30" fmla="*/ 134 w 150"/>
                  <a:gd name="T31" fmla="*/ 8 h 199"/>
                  <a:gd name="T32" fmla="*/ 142 w 150"/>
                  <a:gd name="T33" fmla="*/ 16 h 199"/>
                  <a:gd name="T34" fmla="*/ 142 w 150"/>
                  <a:gd name="T35" fmla="*/ 18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0" h="199">
                    <a:moveTo>
                      <a:pt x="13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2"/>
                      <a:pt x="7" y="199"/>
                      <a:pt x="16" y="199"/>
                    </a:cubicBezTo>
                    <a:cubicBezTo>
                      <a:pt x="134" y="199"/>
                      <a:pt x="134" y="199"/>
                      <a:pt x="134" y="199"/>
                    </a:cubicBezTo>
                    <a:cubicBezTo>
                      <a:pt x="142" y="199"/>
                      <a:pt x="150" y="192"/>
                      <a:pt x="150" y="183"/>
                    </a:cubicBezTo>
                    <a:cubicBezTo>
                      <a:pt x="150" y="16"/>
                      <a:pt x="150" y="16"/>
                      <a:pt x="150" y="16"/>
                    </a:cubicBezTo>
                    <a:cubicBezTo>
                      <a:pt x="150" y="7"/>
                      <a:pt x="142" y="0"/>
                      <a:pt x="134" y="0"/>
                    </a:cubicBezTo>
                    <a:close/>
                    <a:moveTo>
                      <a:pt x="142" y="183"/>
                    </a:moveTo>
                    <a:cubicBezTo>
                      <a:pt x="142" y="187"/>
                      <a:pt x="138" y="191"/>
                      <a:pt x="134" y="191"/>
                    </a:cubicBezTo>
                    <a:cubicBezTo>
                      <a:pt x="16" y="191"/>
                      <a:pt x="16" y="191"/>
                      <a:pt x="16" y="191"/>
                    </a:cubicBezTo>
                    <a:cubicBezTo>
                      <a:pt x="11" y="191"/>
                      <a:pt x="8" y="187"/>
                      <a:pt x="8" y="183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2"/>
                      <a:pt x="11" y="8"/>
                      <a:pt x="16" y="8"/>
                    </a:cubicBezTo>
                    <a:cubicBezTo>
                      <a:pt x="134" y="8"/>
                      <a:pt x="134" y="8"/>
                      <a:pt x="134" y="8"/>
                    </a:cubicBezTo>
                    <a:cubicBezTo>
                      <a:pt x="138" y="8"/>
                      <a:pt x="142" y="12"/>
                      <a:pt x="142" y="16"/>
                    </a:cubicBezTo>
                    <a:lnTo>
                      <a:pt x="142" y="183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20" name="Freeform 7"/>
              <p:cNvSpPr>
                <a:spLocks noEditPoints="1"/>
              </p:cNvSpPr>
              <p:nvPr/>
            </p:nvSpPr>
            <p:spPr bwMode="auto">
              <a:xfrm>
                <a:off x="3728" y="1999"/>
                <a:ext cx="222" cy="71"/>
              </a:xfrm>
              <a:custGeom>
                <a:avLst/>
                <a:gdLst>
                  <a:gd name="T0" fmla="*/ 88 w 94"/>
                  <a:gd name="T1" fmla="*/ 0 h 30"/>
                  <a:gd name="T2" fmla="*/ 6 w 94"/>
                  <a:gd name="T3" fmla="*/ 0 h 30"/>
                  <a:gd name="T4" fmla="*/ 0 w 94"/>
                  <a:gd name="T5" fmla="*/ 7 h 30"/>
                  <a:gd name="T6" fmla="*/ 0 w 94"/>
                  <a:gd name="T7" fmla="*/ 23 h 30"/>
                  <a:gd name="T8" fmla="*/ 6 w 94"/>
                  <a:gd name="T9" fmla="*/ 30 h 30"/>
                  <a:gd name="T10" fmla="*/ 88 w 94"/>
                  <a:gd name="T11" fmla="*/ 30 h 30"/>
                  <a:gd name="T12" fmla="*/ 94 w 94"/>
                  <a:gd name="T13" fmla="*/ 23 h 30"/>
                  <a:gd name="T14" fmla="*/ 94 w 94"/>
                  <a:gd name="T15" fmla="*/ 7 h 30"/>
                  <a:gd name="T16" fmla="*/ 88 w 94"/>
                  <a:gd name="T17" fmla="*/ 0 h 30"/>
                  <a:gd name="T18" fmla="*/ 86 w 94"/>
                  <a:gd name="T19" fmla="*/ 22 h 30"/>
                  <a:gd name="T20" fmla="*/ 8 w 94"/>
                  <a:gd name="T21" fmla="*/ 22 h 30"/>
                  <a:gd name="T22" fmla="*/ 8 w 94"/>
                  <a:gd name="T23" fmla="*/ 8 h 30"/>
                  <a:gd name="T24" fmla="*/ 86 w 94"/>
                  <a:gd name="T25" fmla="*/ 8 h 30"/>
                  <a:gd name="T26" fmla="*/ 86 w 94"/>
                  <a:gd name="T27" fmla="*/ 2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4" h="30">
                    <a:moveTo>
                      <a:pt x="88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3"/>
                      <a:pt x="0" y="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7"/>
                      <a:pt x="2" y="30"/>
                      <a:pt x="6" y="30"/>
                    </a:cubicBezTo>
                    <a:cubicBezTo>
                      <a:pt x="88" y="30"/>
                      <a:pt x="88" y="30"/>
                      <a:pt x="88" y="30"/>
                    </a:cubicBezTo>
                    <a:cubicBezTo>
                      <a:pt x="91" y="30"/>
                      <a:pt x="94" y="27"/>
                      <a:pt x="94" y="23"/>
                    </a:cubicBezTo>
                    <a:cubicBezTo>
                      <a:pt x="94" y="7"/>
                      <a:pt x="94" y="7"/>
                      <a:pt x="94" y="7"/>
                    </a:cubicBezTo>
                    <a:cubicBezTo>
                      <a:pt x="94" y="3"/>
                      <a:pt x="91" y="0"/>
                      <a:pt x="88" y="0"/>
                    </a:cubicBezTo>
                    <a:close/>
                    <a:moveTo>
                      <a:pt x="86" y="22"/>
                    </a:moveTo>
                    <a:cubicBezTo>
                      <a:pt x="8" y="22"/>
                      <a:pt x="8" y="22"/>
                      <a:pt x="8" y="22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6" y="8"/>
                      <a:pt x="86" y="8"/>
                      <a:pt x="86" y="8"/>
                    </a:cubicBezTo>
                    <a:lnTo>
                      <a:pt x="86" y="22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21" name="Freeform 8"/>
              <p:cNvSpPr>
                <a:spLocks/>
              </p:cNvSpPr>
              <p:nvPr/>
            </p:nvSpPr>
            <p:spPr bwMode="auto">
              <a:xfrm>
                <a:off x="3738" y="2117"/>
                <a:ext cx="90" cy="88"/>
              </a:xfrm>
              <a:custGeom>
                <a:avLst/>
                <a:gdLst>
                  <a:gd name="T0" fmla="*/ 34 w 38"/>
                  <a:gd name="T1" fmla="*/ 14 h 37"/>
                  <a:gd name="T2" fmla="*/ 23 w 38"/>
                  <a:gd name="T3" fmla="*/ 14 h 37"/>
                  <a:gd name="T4" fmla="*/ 23 w 38"/>
                  <a:gd name="T5" fmla="*/ 4 h 37"/>
                  <a:gd name="T6" fmla="*/ 22 w 38"/>
                  <a:gd name="T7" fmla="*/ 1 h 37"/>
                  <a:gd name="T8" fmla="*/ 19 w 38"/>
                  <a:gd name="T9" fmla="*/ 0 h 37"/>
                  <a:gd name="T10" fmla="*/ 16 w 38"/>
                  <a:gd name="T11" fmla="*/ 1 h 37"/>
                  <a:gd name="T12" fmla="*/ 15 w 38"/>
                  <a:gd name="T13" fmla="*/ 4 h 37"/>
                  <a:gd name="T14" fmla="*/ 15 w 38"/>
                  <a:gd name="T15" fmla="*/ 14 h 37"/>
                  <a:gd name="T16" fmla="*/ 3 w 38"/>
                  <a:gd name="T17" fmla="*/ 14 h 37"/>
                  <a:gd name="T18" fmla="*/ 1 w 38"/>
                  <a:gd name="T19" fmla="*/ 15 h 37"/>
                  <a:gd name="T20" fmla="*/ 0 w 38"/>
                  <a:gd name="T21" fmla="*/ 19 h 37"/>
                  <a:gd name="T22" fmla="*/ 1 w 38"/>
                  <a:gd name="T23" fmla="*/ 21 h 37"/>
                  <a:gd name="T24" fmla="*/ 3 w 38"/>
                  <a:gd name="T25" fmla="*/ 22 h 37"/>
                  <a:gd name="T26" fmla="*/ 15 w 38"/>
                  <a:gd name="T27" fmla="*/ 22 h 37"/>
                  <a:gd name="T28" fmla="*/ 15 w 38"/>
                  <a:gd name="T29" fmla="*/ 33 h 37"/>
                  <a:gd name="T30" fmla="*/ 16 w 38"/>
                  <a:gd name="T31" fmla="*/ 36 h 37"/>
                  <a:gd name="T32" fmla="*/ 19 w 38"/>
                  <a:gd name="T33" fmla="*/ 37 h 37"/>
                  <a:gd name="T34" fmla="*/ 22 w 38"/>
                  <a:gd name="T35" fmla="*/ 36 h 37"/>
                  <a:gd name="T36" fmla="*/ 23 w 38"/>
                  <a:gd name="T37" fmla="*/ 33 h 37"/>
                  <a:gd name="T38" fmla="*/ 23 w 38"/>
                  <a:gd name="T39" fmla="*/ 22 h 37"/>
                  <a:gd name="T40" fmla="*/ 34 w 38"/>
                  <a:gd name="T41" fmla="*/ 22 h 37"/>
                  <a:gd name="T42" fmla="*/ 37 w 38"/>
                  <a:gd name="T43" fmla="*/ 21 h 37"/>
                  <a:gd name="T44" fmla="*/ 38 w 38"/>
                  <a:gd name="T45" fmla="*/ 19 h 37"/>
                  <a:gd name="T46" fmla="*/ 37 w 38"/>
                  <a:gd name="T47" fmla="*/ 15 h 37"/>
                  <a:gd name="T48" fmla="*/ 34 w 38"/>
                  <a:gd name="T49" fmla="*/ 1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8" h="37">
                    <a:moveTo>
                      <a:pt x="34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3"/>
                      <a:pt x="23" y="2"/>
                      <a:pt x="22" y="1"/>
                    </a:cubicBezTo>
                    <a:cubicBezTo>
                      <a:pt x="21" y="0"/>
                      <a:pt x="20" y="0"/>
                      <a:pt x="19" y="0"/>
                    </a:cubicBezTo>
                    <a:cubicBezTo>
                      <a:pt x="18" y="0"/>
                      <a:pt x="17" y="0"/>
                      <a:pt x="16" y="1"/>
                    </a:cubicBezTo>
                    <a:cubicBezTo>
                      <a:pt x="15" y="2"/>
                      <a:pt x="15" y="3"/>
                      <a:pt x="15" y="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4"/>
                      <a:pt x="2" y="15"/>
                      <a:pt x="1" y="15"/>
                    </a:cubicBezTo>
                    <a:cubicBezTo>
                      <a:pt x="0" y="16"/>
                      <a:pt x="0" y="17"/>
                      <a:pt x="0" y="19"/>
                    </a:cubicBezTo>
                    <a:cubicBezTo>
                      <a:pt x="0" y="20"/>
                      <a:pt x="0" y="21"/>
                      <a:pt x="1" y="21"/>
                    </a:cubicBezTo>
                    <a:cubicBezTo>
                      <a:pt x="2" y="22"/>
                      <a:pt x="2" y="22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4"/>
                      <a:pt x="15" y="35"/>
                      <a:pt x="16" y="36"/>
                    </a:cubicBezTo>
                    <a:cubicBezTo>
                      <a:pt x="17" y="36"/>
                      <a:pt x="18" y="37"/>
                      <a:pt x="19" y="37"/>
                    </a:cubicBezTo>
                    <a:cubicBezTo>
                      <a:pt x="20" y="37"/>
                      <a:pt x="21" y="36"/>
                      <a:pt x="22" y="36"/>
                    </a:cubicBezTo>
                    <a:cubicBezTo>
                      <a:pt x="23" y="35"/>
                      <a:pt x="23" y="34"/>
                      <a:pt x="23" y="3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5" y="22"/>
                      <a:pt x="37" y="22"/>
                      <a:pt x="37" y="21"/>
                    </a:cubicBezTo>
                    <a:cubicBezTo>
                      <a:pt x="38" y="21"/>
                      <a:pt x="38" y="20"/>
                      <a:pt x="38" y="19"/>
                    </a:cubicBezTo>
                    <a:cubicBezTo>
                      <a:pt x="38" y="17"/>
                      <a:pt x="38" y="16"/>
                      <a:pt x="37" y="15"/>
                    </a:cubicBezTo>
                    <a:cubicBezTo>
                      <a:pt x="37" y="15"/>
                      <a:pt x="35" y="14"/>
                      <a:pt x="34" y="14"/>
                    </a:cubicBez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22" name="Freeform 9"/>
              <p:cNvSpPr>
                <a:spLocks/>
              </p:cNvSpPr>
              <p:nvPr/>
            </p:nvSpPr>
            <p:spPr bwMode="auto">
              <a:xfrm>
                <a:off x="3851" y="2151"/>
                <a:ext cx="90" cy="18"/>
              </a:xfrm>
              <a:custGeom>
                <a:avLst/>
                <a:gdLst>
                  <a:gd name="T0" fmla="*/ 34 w 38"/>
                  <a:gd name="T1" fmla="*/ 0 h 8"/>
                  <a:gd name="T2" fmla="*/ 3 w 38"/>
                  <a:gd name="T3" fmla="*/ 0 h 8"/>
                  <a:gd name="T4" fmla="*/ 1 w 38"/>
                  <a:gd name="T5" fmla="*/ 1 h 8"/>
                  <a:gd name="T6" fmla="*/ 0 w 38"/>
                  <a:gd name="T7" fmla="*/ 5 h 8"/>
                  <a:gd name="T8" fmla="*/ 1 w 38"/>
                  <a:gd name="T9" fmla="*/ 7 h 8"/>
                  <a:gd name="T10" fmla="*/ 3 w 38"/>
                  <a:gd name="T11" fmla="*/ 8 h 8"/>
                  <a:gd name="T12" fmla="*/ 34 w 38"/>
                  <a:gd name="T13" fmla="*/ 8 h 8"/>
                  <a:gd name="T14" fmla="*/ 37 w 38"/>
                  <a:gd name="T15" fmla="*/ 7 h 8"/>
                  <a:gd name="T16" fmla="*/ 38 w 38"/>
                  <a:gd name="T17" fmla="*/ 5 h 8"/>
                  <a:gd name="T18" fmla="*/ 37 w 38"/>
                  <a:gd name="T19" fmla="*/ 1 h 8"/>
                  <a:gd name="T20" fmla="*/ 34 w 38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8">
                    <a:moveTo>
                      <a:pt x="34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0" y="3"/>
                      <a:pt x="0" y="5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8"/>
                      <a:pt x="2" y="8"/>
                      <a:pt x="3" y="8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8"/>
                      <a:pt x="36" y="8"/>
                      <a:pt x="37" y="7"/>
                    </a:cubicBezTo>
                    <a:cubicBezTo>
                      <a:pt x="38" y="7"/>
                      <a:pt x="38" y="6"/>
                      <a:pt x="38" y="5"/>
                    </a:cubicBezTo>
                    <a:cubicBezTo>
                      <a:pt x="38" y="3"/>
                      <a:pt x="38" y="2"/>
                      <a:pt x="37" y="1"/>
                    </a:cubicBezTo>
                    <a:cubicBezTo>
                      <a:pt x="36" y="1"/>
                      <a:pt x="35" y="0"/>
                      <a:pt x="34" y="0"/>
                    </a:cubicBez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23" name="Freeform 10"/>
              <p:cNvSpPr>
                <a:spLocks/>
              </p:cNvSpPr>
              <p:nvPr/>
            </p:nvSpPr>
            <p:spPr bwMode="auto">
              <a:xfrm>
                <a:off x="3750" y="2245"/>
                <a:ext cx="70" cy="71"/>
              </a:xfrm>
              <a:custGeom>
                <a:avLst/>
                <a:gdLst>
                  <a:gd name="T0" fmla="*/ 29 w 30"/>
                  <a:gd name="T1" fmla="*/ 4 h 30"/>
                  <a:gd name="T2" fmla="*/ 28 w 30"/>
                  <a:gd name="T3" fmla="*/ 1 h 30"/>
                  <a:gd name="T4" fmla="*/ 25 w 30"/>
                  <a:gd name="T5" fmla="*/ 0 h 30"/>
                  <a:gd name="T6" fmla="*/ 22 w 30"/>
                  <a:gd name="T7" fmla="*/ 1 h 30"/>
                  <a:gd name="T8" fmla="*/ 15 w 30"/>
                  <a:gd name="T9" fmla="*/ 9 h 30"/>
                  <a:gd name="T10" fmla="*/ 7 w 30"/>
                  <a:gd name="T11" fmla="*/ 1 h 30"/>
                  <a:gd name="T12" fmla="*/ 5 w 30"/>
                  <a:gd name="T13" fmla="*/ 0 h 30"/>
                  <a:gd name="T14" fmla="*/ 2 w 30"/>
                  <a:gd name="T15" fmla="*/ 2 h 30"/>
                  <a:gd name="T16" fmla="*/ 0 w 30"/>
                  <a:gd name="T17" fmla="*/ 5 h 30"/>
                  <a:gd name="T18" fmla="*/ 1 w 30"/>
                  <a:gd name="T19" fmla="*/ 7 h 30"/>
                  <a:gd name="T20" fmla="*/ 9 w 30"/>
                  <a:gd name="T21" fmla="*/ 15 h 30"/>
                  <a:gd name="T22" fmla="*/ 1 w 30"/>
                  <a:gd name="T23" fmla="*/ 23 h 30"/>
                  <a:gd name="T24" fmla="*/ 0 w 30"/>
                  <a:gd name="T25" fmla="*/ 26 h 30"/>
                  <a:gd name="T26" fmla="*/ 1 w 30"/>
                  <a:gd name="T27" fmla="*/ 28 h 30"/>
                  <a:gd name="T28" fmla="*/ 4 w 30"/>
                  <a:gd name="T29" fmla="*/ 30 h 30"/>
                  <a:gd name="T30" fmla="*/ 6 w 30"/>
                  <a:gd name="T31" fmla="*/ 29 h 30"/>
                  <a:gd name="T32" fmla="*/ 14 w 30"/>
                  <a:gd name="T33" fmla="*/ 21 h 30"/>
                  <a:gd name="T34" fmla="*/ 22 w 30"/>
                  <a:gd name="T35" fmla="*/ 28 h 30"/>
                  <a:gd name="T36" fmla="*/ 25 w 30"/>
                  <a:gd name="T37" fmla="*/ 29 h 30"/>
                  <a:gd name="T38" fmla="*/ 28 w 30"/>
                  <a:gd name="T39" fmla="*/ 28 h 30"/>
                  <a:gd name="T40" fmla="*/ 29 w 30"/>
                  <a:gd name="T41" fmla="*/ 25 h 30"/>
                  <a:gd name="T42" fmla="*/ 28 w 30"/>
                  <a:gd name="T43" fmla="*/ 22 h 30"/>
                  <a:gd name="T44" fmla="*/ 20 w 30"/>
                  <a:gd name="T45" fmla="*/ 15 h 30"/>
                  <a:gd name="T46" fmla="*/ 28 w 30"/>
                  <a:gd name="T47" fmla="*/ 7 h 30"/>
                  <a:gd name="T48" fmla="*/ 29 w 30"/>
                  <a:gd name="T49" fmla="*/ 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0" h="30">
                    <a:moveTo>
                      <a:pt x="29" y="4"/>
                    </a:moveTo>
                    <a:cubicBezTo>
                      <a:pt x="30" y="3"/>
                      <a:pt x="29" y="2"/>
                      <a:pt x="28" y="1"/>
                    </a:cubicBezTo>
                    <a:cubicBezTo>
                      <a:pt x="27" y="0"/>
                      <a:pt x="26" y="0"/>
                      <a:pt x="25" y="0"/>
                    </a:cubicBezTo>
                    <a:cubicBezTo>
                      <a:pt x="24" y="0"/>
                      <a:pt x="23" y="0"/>
                      <a:pt x="22" y="1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0"/>
                      <a:pt x="5" y="0"/>
                    </a:cubicBezTo>
                    <a:cubicBezTo>
                      <a:pt x="3" y="0"/>
                      <a:pt x="2" y="1"/>
                      <a:pt x="2" y="2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4"/>
                      <a:pt x="0" y="24"/>
                      <a:pt x="0" y="26"/>
                    </a:cubicBezTo>
                    <a:cubicBezTo>
                      <a:pt x="0" y="27"/>
                      <a:pt x="0" y="28"/>
                      <a:pt x="1" y="28"/>
                    </a:cubicBezTo>
                    <a:cubicBezTo>
                      <a:pt x="2" y="29"/>
                      <a:pt x="3" y="30"/>
                      <a:pt x="4" y="30"/>
                    </a:cubicBezTo>
                    <a:cubicBezTo>
                      <a:pt x="5" y="30"/>
                      <a:pt x="6" y="29"/>
                      <a:pt x="6" y="29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9"/>
                      <a:pt x="24" y="29"/>
                      <a:pt x="25" y="29"/>
                    </a:cubicBezTo>
                    <a:cubicBezTo>
                      <a:pt x="26" y="29"/>
                      <a:pt x="27" y="29"/>
                      <a:pt x="28" y="28"/>
                    </a:cubicBezTo>
                    <a:cubicBezTo>
                      <a:pt x="28" y="27"/>
                      <a:pt x="29" y="26"/>
                      <a:pt x="29" y="25"/>
                    </a:cubicBezTo>
                    <a:cubicBezTo>
                      <a:pt x="29" y="24"/>
                      <a:pt x="29" y="23"/>
                      <a:pt x="28" y="22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9" y="6"/>
                      <a:pt x="29" y="5"/>
                      <a:pt x="29" y="4"/>
                    </a:cubicBez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24" name="Freeform 11"/>
              <p:cNvSpPr>
                <a:spLocks/>
              </p:cNvSpPr>
              <p:nvPr/>
            </p:nvSpPr>
            <p:spPr bwMode="auto">
              <a:xfrm>
                <a:off x="3858" y="2269"/>
                <a:ext cx="76" cy="19"/>
              </a:xfrm>
              <a:custGeom>
                <a:avLst/>
                <a:gdLst>
                  <a:gd name="T0" fmla="*/ 28 w 32"/>
                  <a:gd name="T1" fmla="*/ 0 h 8"/>
                  <a:gd name="T2" fmla="*/ 3 w 32"/>
                  <a:gd name="T3" fmla="*/ 0 h 8"/>
                  <a:gd name="T4" fmla="*/ 1 w 32"/>
                  <a:gd name="T5" fmla="*/ 1 h 8"/>
                  <a:gd name="T6" fmla="*/ 0 w 32"/>
                  <a:gd name="T7" fmla="*/ 4 h 8"/>
                  <a:gd name="T8" fmla="*/ 1 w 32"/>
                  <a:gd name="T9" fmla="*/ 7 h 8"/>
                  <a:gd name="T10" fmla="*/ 3 w 32"/>
                  <a:gd name="T11" fmla="*/ 8 h 8"/>
                  <a:gd name="T12" fmla="*/ 28 w 32"/>
                  <a:gd name="T13" fmla="*/ 8 h 8"/>
                  <a:gd name="T14" fmla="*/ 31 w 32"/>
                  <a:gd name="T15" fmla="*/ 7 h 8"/>
                  <a:gd name="T16" fmla="*/ 32 w 32"/>
                  <a:gd name="T17" fmla="*/ 4 h 8"/>
                  <a:gd name="T18" fmla="*/ 31 w 32"/>
                  <a:gd name="T19" fmla="*/ 1 h 8"/>
                  <a:gd name="T20" fmla="*/ 28 w 32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8">
                    <a:moveTo>
                      <a:pt x="28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4"/>
                    </a:cubicBezTo>
                    <a:cubicBezTo>
                      <a:pt x="0" y="5"/>
                      <a:pt x="0" y="6"/>
                      <a:pt x="1" y="7"/>
                    </a:cubicBezTo>
                    <a:cubicBezTo>
                      <a:pt x="1" y="7"/>
                      <a:pt x="2" y="8"/>
                      <a:pt x="3" y="8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9" y="8"/>
                      <a:pt x="30" y="7"/>
                      <a:pt x="31" y="7"/>
                    </a:cubicBezTo>
                    <a:cubicBezTo>
                      <a:pt x="32" y="6"/>
                      <a:pt x="32" y="5"/>
                      <a:pt x="32" y="4"/>
                    </a:cubicBezTo>
                    <a:cubicBezTo>
                      <a:pt x="32" y="2"/>
                      <a:pt x="32" y="1"/>
                      <a:pt x="31" y="1"/>
                    </a:cubicBezTo>
                    <a:cubicBezTo>
                      <a:pt x="30" y="0"/>
                      <a:pt x="29" y="0"/>
                      <a:pt x="28" y="0"/>
                    </a:cubicBez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25" name="Oval 12"/>
              <p:cNvSpPr>
                <a:spLocks noChangeArrowheads="1"/>
              </p:cNvSpPr>
              <p:nvPr/>
            </p:nvSpPr>
            <p:spPr bwMode="auto">
              <a:xfrm>
                <a:off x="3884" y="2238"/>
                <a:ext cx="24" cy="24"/>
              </a:xfrm>
              <a:prstGeom prst="ellipse">
                <a:avLst/>
              </a:prstGeom>
              <a:grpFill/>
              <a:ln w="317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26" name="Oval 13"/>
              <p:cNvSpPr>
                <a:spLocks noChangeArrowheads="1"/>
              </p:cNvSpPr>
              <p:nvPr/>
            </p:nvSpPr>
            <p:spPr bwMode="auto">
              <a:xfrm>
                <a:off x="3884" y="2292"/>
                <a:ext cx="24" cy="26"/>
              </a:xfrm>
              <a:prstGeom prst="ellipse">
                <a:avLst/>
              </a:prstGeom>
              <a:grpFill/>
              <a:ln w="3175">
                <a:noFill/>
                <a:round/>
                <a:headEnd/>
                <a:tailEnd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</p:grpSp>
      </p:grpSp>
      <p:sp>
        <p:nvSpPr>
          <p:cNvPr id="132" name="Freeform 88"/>
          <p:cNvSpPr>
            <a:spLocks/>
          </p:cNvSpPr>
          <p:nvPr/>
        </p:nvSpPr>
        <p:spPr bwMode="auto">
          <a:xfrm>
            <a:off x="7858074" y="2578574"/>
            <a:ext cx="1013424" cy="518689"/>
          </a:xfrm>
          <a:custGeom>
            <a:avLst/>
            <a:gdLst>
              <a:gd name="T0" fmla="*/ 229 w 320"/>
              <a:gd name="T1" fmla="*/ 145 h 146"/>
              <a:gd name="T2" fmla="*/ 207 w 320"/>
              <a:gd name="T3" fmla="*/ 132 h 146"/>
              <a:gd name="T4" fmla="*/ 169 w 320"/>
              <a:gd name="T5" fmla="*/ 97 h 146"/>
              <a:gd name="T6" fmla="*/ 177 w 320"/>
              <a:gd name="T7" fmla="*/ 89 h 146"/>
              <a:gd name="T8" fmla="*/ 216 w 320"/>
              <a:gd name="T9" fmla="*/ 119 h 146"/>
              <a:gd name="T10" fmla="*/ 232 w 320"/>
              <a:gd name="T11" fmla="*/ 130 h 146"/>
              <a:gd name="T12" fmla="*/ 251 w 320"/>
              <a:gd name="T13" fmla="*/ 118 h 146"/>
              <a:gd name="T14" fmla="*/ 301 w 320"/>
              <a:gd name="T15" fmla="*/ 63 h 146"/>
              <a:gd name="T16" fmla="*/ 294 w 320"/>
              <a:gd name="T17" fmla="*/ 25 h 146"/>
              <a:gd name="T18" fmla="*/ 252 w 320"/>
              <a:gd name="T19" fmla="*/ 21 h 146"/>
              <a:gd name="T20" fmla="*/ 232 w 320"/>
              <a:gd name="T21" fmla="*/ 41 h 146"/>
              <a:gd name="T22" fmla="*/ 213 w 320"/>
              <a:gd name="T23" fmla="*/ 21 h 146"/>
              <a:gd name="T24" fmla="*/ 170 w 320"/>
              <a:gd name="T25" fmla="*/ 25 h 146"/>
              <a:gd name="T26" fmla="*/ 165 w 320"/>
              <a:gd name="T27" fmla="*/ 68 h 146"/>
              <a:gd name="T28" fmla="*/ 163 w 320"/>
              <a:gd name="T29" fmla="*/ 77 h 146"/>
              <a:gd name="T30" fmla="*/ 158 w 320"/>
              <a:gd name="T31" fmla="*/ 79 h 146"/>
              <a:gd name="T32" fmla="*/ 115 w 320"/>
              <a:gd name="T33" fmla="*/ 79 h 146"/>
              <a:gd name="T34" fmla="*/ 100 w 320"/>
              <a:gd name="T35" fmla="*/ 133 h 146"/>
              <a:gd name="T36" fmla="*/ 91 w 320"/>
              <a:gd name="T37" fmla="*/ 139 h 146"/>
              <a:gd name="T38" fmla="*/ 72 w 320"/>
              <a:gd name="T39" fmla="*/ 56 h 146"/>
              <a:gd name="T40" fmla="*/ 69 w 320"/>
              <a:gd name="T41" fmla="*/ 56 h 146"/>
              <a:gd name="T42" fmla="*/ 54 w 320"/>
              <a:gd name="T43" fmla="*/ 79 h 146"/>
              <a:gd name="T44" fmla="*/ 0 w 320"/>
              <a:gd name="T45" fmla="*/ 71 h 146"/>
              <a:gd name="T46" fmla="*/ 48 w 320"/>
              <a:gd name="T47" fmla="*/ 63 h 146"/>
              <a:gd name="T48" fmla="*/ 49 w 320"/>
              <a:gd name="T49" fmla="*/ 63 h 146"/>
              <a:gd name="T50" fmla="*/ 73 w 320"/>
              <a:gd name="T51" fmla="*/ 15 h 146"/>
              <a:gd name="T52" fmla="*/ 81 w 320"/>
              <a:gd name="T53" fmla="*/ 21 h 146"/>
              <a:gd name="T54" fmla="*/ 101 w 320"/>
              <a:gd name="T55" fmla="*/ 69 h 146"/>
              <a:gd name="T56" fmla="*/ 145 w 320"/>
              <a:gd name="T57" fmla="*/ 63 h 146"/>
              <a:gd name="T58" fmla="*/ 147 w 320"/>
              <a:gd name="T59" fmla="*/ 62 h 146"/>
              <a:gd name="T60" fmla="*/ 195 w 320"/>
              <a:gd name="T61" fmla="*/ 0 h 146"/>
              <a:gd name="T62" fmla="*/ 231 w 320"/>
              <a:gd name="T63" fmla="*/ 16 h 146"/>
              <a:gd name="T64" fmla="*/ 233 w 320"/>
              <a:gd name="T65" fmla="*/ 16 h 146"/>
              <a:gd name="T66" fmla="*/ 271 w 320"/>
              <a:gd name="T67" fmla="*/ 0 h 146"/>
              <a:gd name="T68" fmla="*/ 316 w 320"/>
              <a:gd name="T69" fmla="*/ 69 h 146"/>
              <a:gd name="T70" fmla="*/ 279 w 320"/>
              <a:gd name="T71" fmla="*/ 116 h 146"/>
              <a:gd name="T72" fmla="*/ 236 w 320"/>
              <a:gd name="T73" fmla="*/ 145 h 146"/>
              <a:gd name="T74" fmla="*/ 232 w 320"/>
              <a:gd name="T75" fmla="*/ 1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20" h="146">
                <a:moveTo>
                  <a:pt x="232" y="146"/>
                </a:moveTo>
                <a:cubicBezTo>
                  <a:pt x="231" y="146"/>
                  <a:pt x="230" y="146"/>
                  <a:pt x="229" y="145"/>
                </a:cubicBezTo>
                <a:cubicBezTo>
                  <a:pt x="229" y="145"/>
                  <a:pt x="229" y="145"/>
                  <a:pt x="229" y="145"/>
                </a:cubicBezTo>
                <a:cubicBezTo>
                  <a:pt x="226" y="144"/>
                  <a:pt x="218" y="139"/>
                  <a:pt x="207" y="132"/>
                </a:cubicBezTo>
                <a:cubicBezTo>
                  <a:pt x="193" y="123"/>
                  <a:pt x="180" y="112"/>
                  <a:pt x="171" y="103"/>
                </a:cubicBezTo>
                <a:cubicBezTo>
                  <a:pt x="170" y="100"/>
                  <a:pt x="169" y="99"/>
                  <a:pt x="169" y="97"/>
                </a:cubicBezTo>
                <a:cubicBezTo>
                  <a:pt x="169" y="95"/>
                  <a:pt x="170" y="92"/>
                  <a:pt x="171" y="91"/>
                </a:cubicBezTo>
                <a:cubicBezTo>
                  <a:pt x="173" y="90"/>
                  <a:pt x="175" y="89"/>
                  <a:pt x="177" y="89"/>
                </a:cubicBezTo>
                <a:cubicBezTo>
                  <a:pt x="179" y="89"/>
                  <a:pt x="182" y="90"/>
                  <a:pt x="183" y="91"/>
                </a:cubicBezTo>
                <a:cubicBezTo>
                  <a:pt x="193" y="103"/>
                  <a:pt x="207" y="113"/>
                  <a:pt x="216" y="119"/>
                </a:cubicBezTo>
                <a:cubicBezTo>
                  <a:pt x="223" y="124"/>
                  <a:pt x="229" y="127"/>
                  <a:pt x="232" y="129"/>
                </a:cubicBezTo>
                <a:cubicBezTo>
                  <a:pt x="232" y="130"/>
                  <a:pt x="232" y="130"/>
                  <a:pt x="232" y="130"/>
                </a:cubicBezTo>
                <a:cubicBezTo>
                  <a:pt x="233" y="129"/>
                  <a:pt x="233" y="129"/>
                  <a:pt x="233" y="129"/>
                </a:cubicBezTo>
                <a:cubicBezTo>
                  <a:pt x="237" y="127"/>
                  <a:pt x="243" y="123"/>
                  <a:pt x="251" y="118"/>
                </a:cubicBezTo>
                <a:cubicBezTo>
                  <a:pt x="260" y="111"/>
                  <a:pt x="274" y="100"/>
                  <a:pt x="286" y="88"/>
                </a:cubicBezTo>
                <a:cubicBezTo>
                  <a:pt x="293" y="79"/>
                  <a:pt x="299" y="71"/>
                  <a:pt x="301" y="63"/>
                </a:cubicBezTo>
                <a:cubicBezTo>
                  <a:pt x="304" y="58"/>
                  <a:pt x="304" y="54"/>
                  <a:pt x="304" y="49"/>
                </a:cubicBezTo>
                <a:cubicBezTo>
                  <a:pt x="304" y="39"/>
                  <a:pt x="300" y="31"/>
                  <a:pt x="294" y="25"/>
                </a:cubicBezTo>
                <a:cubicBezTo>
                  <a:pt x="288" y="18"/>
                  <a:pt x="279" y="15"/>
                  <a:pt x="271" y="15"/>
                </a:cubicBezTo>
                <a:cubicBezTo>
                  <a:pt x="264" y="15"/>
                  <a:pt x="257" y="17"/>
                  <a:pt x="252" y="21"/>
                </a:cubicBezTo>
                <a:cubicBezTo>
                  <a:pt x="246" y="24"/>
                  <a:pt x="243" y="30"/>
                  <a:pt x="239" y="36"/>
                </a:cubicBezTo>
                <a:cubicBezTo>
                  <a:pt x="238" y="38"/>
                  <a:pt x="236" y="41"/>
                  <a:pt x="232" y="41"/>
                </a:cubicBezTo>
                <a:cubicBezTo>
                  <a:pt x="229" y="41"/>
                  <a:pt x="226" y="38"/>
                  <a:pt x="225" y="36"/>
                </a:cubicBezTo>
                <a:cubicBezTo>
                  <a:pt x="223" y="30"/>
                  <a:pt x="218" y="24"/>
                  <a:pt x="213" y="21"/>
                </a:cubicBezTo>
                <a:cubicBezTo>
                  <a:pt x="207" y="17"/>
                  <a:pt x="200" y="15"/>
                  <a:pt x="195" y="15"/>
                </a:cubicBezTo>
                <a:cubicBezTo>
                  <a:pt x="185" y="15"/>
                  <a:pt x="177" y="18"/>
                  <a:pt x="170" y="25"/>
                </a:cubicBezTo>
                <a:cubicBezTo>
                  <a:pt x="164" y="31"/>
                  <a:pt x="161" y="39"/>
                  <a:pt x="161" y="49"/>
                </a:cubicBezTo>
                <a:cubicBezTo>
                  <a:pt x="161" y="55"/>
                  <a:pt x="162" y="61"/>
                  <a:pt x="165" y="68"/>
                </a:cubicBezTo>
                <a:cubicBezTo>
                  <a:pt x="166" y="71"/>
                  <a:pt x="166" y="75"/>
                  <a:pt x="163" y="77"/>
                </a:cubicBezTo>
                <a:cubicBezTo>
                  <a:pt x="163" y="77"/>
                  <a:pt x="163" y="77"/>
                  <a:pt x="163" y="77"/>
                </a:cubicBezTo>
                <a:cubicBezTo>
                  <a:pt x="163" y="77"/>
                  <a:pt x="163" y="77"/>
                  <a:pt x="163" y="77"/>
                </a:cubicBezTo>
                <a:cubicBezTo>
                  <a:pt x="162" y="78"/>
                  <a:pt x="159" y="79"/>
                  <a:pt x="158" y="79"/>
                </a:cubicBezTo>
                <a:cubicBezTo>
                  <a:pt x="115" y="79"/>
                  <a:pt x="115" y="79"/>
                  <a:pt x="115" y="79"/>
                </a:cubicBezTo>
                <a:cubicBezTo>
                  <a:pt x="115" y="79"/>
                  <a:pt x="115" y="79"/>
                  <a:pt x="115" y="79"/>
                </a:cubicBezTo>
                <a:cubicBezTo>
                  <a:pt x="114" y="80"/>
                  <a:pt x="114" y="80"/>
                  <a:pt x="114" y="80"/>
                </a:cubicBezTo>
                <a:cubicBezTo>
                  <a:pt x="100" y="133"/>
                  <a:pt x="100" y="133"/>
                  <a:pt x="100" y="133"/>
                </a:cubicBezTo>
                <a:cubicBezTo>
                  <a:pt x="98" y="137"/>
                  <a:pt x="96" y="139"/>
                  <a:pt x="93" y="139"/>
                </a:cubicBezTo>
                <a:cubicBezTo>
                  <a:pt x="91" y="139"/>
                  <a:pt x="91" y="139"/>
                  <a:pt x="91" y="139"/>
                </a:cubicBezTo>
                <a:cubicBezTo>
                  <a:pt x="88" y="139"/>
                  <a:pt x="86" y="136"/>
                  <a:pt x="84" y="132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1"/>
                  <a:pt x="70" y="51"/>
                  <a:pt x="70" y="51"/>
                </a:cubicBezTo>
                <a:cubicBezTo>
                  <a:pt x="69" y="56"/>
                  <a:pt x="69" y="56"/>
                  <a:pt x="69" y="56"/>
                </a:cubicBezTo>
                <a:cubicBezTo>
                  <a:pt x="61" y="75"/>
                  <a:pt x="61" y="75"/>
                  <a:pt x="61" y="75"/>
                </a:cubicBezTo>
                <a:cubicBezTo>
                  <a:pt x="60" y="77"/>
                  <a:pt x="57" y="79"/>
                  <a:pt x="54" y="79"/>
                </a:cubicBezTo>
                <a:cubicBezTo>
                  <a:pt x="8" y="79"/>
                  <a:pt x="8" y="79"/>
                  <a:pt x="8" y="79"/>
                </a:cubicBezTo>
                <a:cubicBezTo>
                  <a:pt x="4" y="79"/>
                  <a:pt x="0" y="76"/>
                  <a:pt x="0" y="71"/>
                </a:cubicBezTo>
                <a:cubicBezTo>
                  <a:pt x="0" y="66"/>
                  <a:pt x="4" y="63"/>
                  <a:pt x="8" y="63"/>
                </a:cubicBezTo>
                <a:cubicBezTo>
                  <a:pt x="48" y="63"/>
                  <a:pt x="48" y="63"/>
                  <a:pt x="48" y="63"/>
                </a:cubicBezTo>
                <a:cubicBezTo>
                  <a:pt x="49" y="63"/>
                  <a:pt x="49" y="63"/>
                  <a:pt x="49" y="63"/>
                </a:cubicBezTo>
                <a:cubicBezTo>
                  <a:pt x="49" y="63"/>
                  <a:pt x="49" y="63"/>
                  <a:pt x="49" y="63"/>
                </a:cubicBezTo>
                <a:cubicBezTo>
                  <a:pt x="66" y="19"/>
                  <a:pt x="66" y="19"/>
                  <a:pt x="66" y="19"/>
                </a:cubicBezTo>
                <a:cubicBezTo>
                  <a:pt x="67" y="16"/>
                  <a:pt x="70" y="15"/>
                  <a:pt x="73" y="15"/>
                </a:cubicBezTo>
                <a:cubicBezTo>
                  <a:pt x="74" y="15"/>
                  <a:pt x="74" y="15"/>
                  <a:pt x="74" y="15"/>
                </a:cubicBezTo>
                <a:cubicBezTo>
                  <a:pt x="77" y="15"/>
                  <a:pt x="81" y="17"/>
                  <a:pt x="81" y="21"/>
                </a:cubicBezTo>
                <a:cubicBezTo>
                  <a:pt x="94" y="95"/>
                  <a:pt x="94" y="95"/>
                  <a:pt x="94" y="95"/>
                </a:cubicBezTo>
                <a:cubicBezTo>
                  <a:pt x="101" y="69"/>
                  <a:pt x="101" y="69"/>
                  <a:pt x="101" y="69"/>
                </a:cubicBezTo>
                <a:cubicBezTo>
                  <a:pt x="102" y="65"/>
                  <a:pt x="104" y="63"/>
                  <a:pt x="109" y="63"/>
                </a:cubicBezTo>
                <a:cubicBezTo>
                  <a:pt x="145" y="63"/>
                  <a:pt x="145" y="63"/>
                  <a:pt x="145" y="63"/>
                </a:cubicBezTo>
                <a:cubicBezTo>
                  <a:pt x="147" y="63"/>
                  <a:pt x="147" y="63"/>
                  <a:pt x="147" y="63"/>
                </a:cubicBezTo>
                <a:cubicBezTo>
                  <a:pt x="147" y="62"/>
                  <a:pt x="147" y="62"/>
                  <a:pt x="147" y="62"/>
                </a:cubicBezTo>
                <a:cubicBezTo>
                  <a:pt x="145" y="57"/>
                  <a:pt x="145" y="52"/>
                  <a:pt x="145" y="49"/>
                </a:cubicBezTo>
                <a:cubicBezTo>
                  <a:pt x="145" y="22"/>
                  <a:pt x="166" y="0"/>
                  <a:pt x="195" y="0"/>
                </a:cubicBezTo>
                <a:cubicBezTo>
                  <a:pt x="204" y="0"/>
                  <a:pt x="213" y="2"/>
                  <a:pt x="222" y="8"/>
                </a:cubicBezTo>
                <a:cubicBezTo>
                  <a:pt x="225" y="10"/>
                  <a:pt x="229" y="14"/>
                  <a:pt x="231" y="16"/>
                </a:cubicBezTo>
                <a:cubicBezTo>
                  <a:pt x="232" y="17"/>
                  <a:pt x="232" y="17"/>
                  <a:pt x="232" y="17"/>
                </a:cubicBezTo>
                <a:cubicBezTo>
                  <a:pt x="233" y="16"/>
                  <a:pt x="233" y="16"/>
                  <a:pt x="233" y="16"/>
                </a:cubicBezTo>
                <a:cubicBezTo>
                  <a:pt x="236" y="14"/>
                  <a:pt x="239" y="10"/>
                  <a:pt x="243" y="8"/>
                </a:cubicBezTo>
                <a:cubicBezTo>
                  <a:pt x="251" y="2"/>
                  <a:pt x="260" y="0"/>
                  <a:pt x="271" y="0"/>
                </a:cubicBezTo>
                <a:cubicBezTo>
                  <a:pt x="298" y="0"/>
                  <a:pt x="320" y="22"/>
                  <a:pt x="320" y="49"/>
                </a:cubicBezTo>
                <a:cubicBezTo>
                  <a:pt x="320" y="55"/>
                  <a:pt x="319" y="62"/>
                  <a:pt x="316" y="69"/>
                </a:cubicBezTo>
                <a:cubicBezTo>
                  <a:pt x="314" y="75"/>
                  <a:pt x="311" y="80"/>
                  <a:pt x="307" y="86"/>
                </a:cubicBezTo>
                <a:cubicBezTo>
                  <a:pt x="300" y="96"/>
                  <a:pt x="291" y="105"/>
                  <a:pt x="279" y="116"/>
                </a:cubicBezTo>
                <a:cubicBezTo>
                  <a:pt x="260" y="132"/>
                  <a:pt x="241" y="143"/>
                  <a:pt x="237" y="145"/>
                </a:cubicBezTo>
                <a:cubicBezTo>
                  <a:pt x="236" y="145"/>
                  <a:pt x="236" y="145"/>
                  <a:pt x="236" y="145"/>
                </a:cubicBezTo>
                <a:cubicBezTo>
                  <a:pt x="236" y="145"/>
                  <a:pt x="236" y="145"/>
                  <a:pt x="236" y="145"/>
                </a:cubicBezTo>
                <a:cubicBezTo>
                  <a:pt x="234" y="146"/>
                  <a:pt x="233" y="146"/>
                  <a:pt x="232" y="14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06" tIns="45703" rIns="91406" bIns="45703" numCol="1" anchor="t" anchorCtr="0" compatLnSpc="1">
            <a:prstTxWarp prst="textNoShape">
              <a:avLst/>
            </a:prstTxWarp>
          </a:bodyPr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>
              <a:solidFill>
                <a:srgbClr val="000000"/>
              </a:solidFill>
              <a:cs typeface="Arial" charset="0"/>
            </a:endParaRPr>
          </a:p>
        </p:txBody>
      </p:sp>
      <p:grpSp>
        <p:nvGrpSpPr>
          <p:cNvPr id="135" name="Group 134"/>
          <p:cNvGrpSpPr/>
          <p:nvPr/>
        </p:nvGrpSpPr>
        <p:grpSpPr>
          <a:xfrm>
            <a:off x="1079434" y="2413600"/>
            <a:ext cx="921376" cy="780172"/>
            <a:chOff x="564267" y="1434600"/>
            <a:chExt cx="620869" cy="525718"/>
          </a:xfrm>
          <a:solidFill>
            <a:schemeClr val="accent1"/>
          </a:solidFill>
        </p:grpSpPr>
        <p:grpSp>
          <p:nvGrpSpPr>
            <p:cNvPr id="136" name="Group 135"/>
            <p:cNvGrpSpPr/>
            <p:nvPr/>
          </p:nvGrpSpPr>
          <p:grpSpPr>
            <a:xfrm>
              <a:off x="981746" y="1434600"/>
              <a:ext cx="153889" cy="153891"/>
              <a:chOff x="1024613" y="1396496"/>
              <a:chExt cx="153889" cy="153891"/>
            </a:xfrm>
            <a:grpFill/>
          </p:grpSpPr>
          <p:sp>
            <p:nvSpPr>
              <p:cNvPr id="143" name="Freeform 87"/>
              <p:cNvSpPr>
                <a:spLocks/>
              </p:cNvSpPr>
              <p:nvPr/>
            </p:nvSpPr>
            <p:spPr bwMode="auto">
              <a:xfrm>
                <a:off x="1031245" y="1396496"/>
                <a:ext cx="147257" cy="143277"/>
              </a:xfrm>
              <a:custGeom>
                <a:avLst/>
                <a:gdLst>
                  <a:gd name="T0" fmla="*/ 43 w 47"/>
                  <a:gd name="T1" fmla="*/ 46 h 46"/>
                  <a:gd name="T2" fmla="*/ 39 w 47"/>
                  <a:gd name="T3" fmla="*/ 43 h 46"/>
                  <a:gd name="T4" fmla="*/ 4 w 47"/>
                  <a:gd name="T5" fmla="*/ 8 h 46"/>
                  <a:gd name="T6" fmla="*/ 0 w 47"/>
                  <a:gd name="T7" fmla="*/ 4 h 46"/>
                  <a:gd name="T8" fmla="*/ 4 w 47"/>
                  <a:gd name="T9" fmla="*/ 0 h 46"/>
                  <a:gd name="T10" fmla="*/ 47 w 47"/>
                  <a:gd name="T11" fmla="*/ 42 h 46"/>
                  <a:gd name="T12" fmla="*/ 43 w 47"/>
                  <a:gd name="T13" fmla="*/ 46 h 46"/>
                  <a:gd name="T14" fmla="*/ 43 w 47"/>
                  <a:gd name="T1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" h="46">
                    <a:moveTo>
                      <a:pt x="43" y="46"/>
                    </a:moveTo>
                    <a:cubicBezTo>
                      <a:pt x="41" y="46"/>
                      <a:pt x="39" y="45"/>
                      <a:pt x="39" y="43"/>
                    </a:cubicBezTo>
                    <a:cubicBezTo>
                      <a:pt x="36" y="9"/>
                      <a:pt x="5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5" y="0"/>
                      <a:pt x="43" y="1"/>
                      <a:pt x="47" y="42"/>
                    </a:cubicBezTo>
                    <a:cubicBezTo>
                      <a:pt x="47" y="44"/>
                      <a:pt x="45" y="46"/>
                      <a:pt x="43" y="46"/>
                    </a:cubicBezTo>
                    <a:cubicBezTo>
                      <a:pt x="43" y="46"/>
                      <a:pt x="43" y="46"/>
                      <a:pt x="43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44" name="Freeform 88"/>
              <p:cNvSpPr>
                <a:spLocks/>
              </p:cNvSpPr>
              <p:nvPr/>
            </p:nvSpPr>
            <p:spPr bwMode="auto">
              <a:xfrm>
                <a:off x="1028593" y="1433642"/>
                <a:ext cx="112764" cy="110112"/>
              </a:xfrm>
              <a:custGeom>
                <a:avLst/>
                <a:gdLst>
                  <a:gd name="T0" fmla="*/ 32 w 36"/>
                  <a:gd name="T1" fmla="*/ 35 h 35"/>
                  <a:gd name="T2" fmla="*/ 28 w 36"/>
                  <a:gd name="T3" fmla="*/ 32 h 35"/>
                  <a:gd name="T4" fmla="*/ 4 w 36"/>
                  <a:gd name="T5" fmla="*/ 8 h 35"/>
                  <a:gd name="T6" fmla="*/ 0 w 36"/>
                  <a:gd name="T7" fmla="*/ 4 h 35"/>
                  <a:gd name="T8" fmla="*/ 4 w 36"/>
                  <a:gd name="T9" fmla="*/ 0 h 35"/>
                  <a:gd name="T10" fmla="*/ 36 w 36"/>
                  <a:gd name="T11" fmla="*/ 31 h 35"/>
                  <a:gd name="T12" fmla="*/ 32 w 36"/>
                  <a:gd name="T13" fmla="*/ 35 h 35"/>
                  <a:gd name="T14" fmla="*/ 32 w 36"/>
                  <a:gd name="T1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35">
                    <a:moveTo>
                      <a:pt x="32" y="35"/>
                    </a:moveTo>
                    <a:cubicBezTo>
                      <a:pt x="30" y="35"/>
                      <a:pt x="28" y="34"/>
                      <a:pt x="28" y="32"/>
                    </a:cubicBezTo>
                    <a:cubicBezTo>
                      <a:pt x="26" y="9"/>
                      <a:pt x="5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12" y="0"/>
                      <a:pt x="34" y="6"/>
                      <a:pt x="36" y="31"/>
                    </a:cubicBezTo>
                    <a:cubicBezTo>
                      <a:pt x="36" y="33"/>
                      <a:pt x="34" y="35"/>
                      <a:pt x="32" y="35"/>
                    </a:cubicBezTo>
                    <a:cubicBezTo>
                      <a:pt x="32" y="35"/>
                      <a:pt x="32" y="35"/>
                      <a:pt x="3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145" name="Freeform 89"/>
              <p:cNvSpPr>
                <a:spLocks/>
              </p:cNvSpPr>
              <p:nvPr/>
            </p:nvSpPr>
            <p:spPr bwMode="auto">
              <a:xfrm>
                <a:off x="1024613" y="1470788"/>
                <a:ext cx="79599" cy="79599"/>
              </a:xfrm>
              <a:custGeom>
                <a:avLst/>
                <a:gdLst>
                  <a:gd name="T0" fmla="*/ 21 w 25"/>
                  <a:gd name="T1" fmla="*/ 25 h 25"/>
                  <a:gd name="T2" fmla="*/ 17 w 25"/>
                  <a:gd name="T3" fmla="*/ 21 h 25"/>
                  <a:gd name="T4" fmla="*/ 4 w 25"/>
                  <a:gd name="T5" fmla="*/ 8 h 25"/>
                  <a:gd name="T6" fmla="*/ 0 w 25"/>
                  <a:gd name="T7" fmla="*/ 3 h 25"/>
                  <a:gd name="T8" fmla="*/ 4 w 25"/>
                  <a:gd name="T9" fmla="*/ 0 h 25"/>
                  <a:gd name="T10" fmla="*/ 25 w 25"/>
                  <a:gd name="T11" fmla="*/ 20 h 25"/>
                  <a:gd name="T12" fmla="*/ 21 w 25"/>
                  <a:gd name="T13" fmla="*/ 25 h 25"/>
                  <a:gd name="T14" fmla="*/ 21 w 25"/>
                  <a:gd name="T1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25">
                    <a:moveTo>
                      <a:pt x="21" y="25"/>
                    </a:moveTo>
                    <a:cubicBezTo>
                      <a:pt x="19" y="25"/>
                      <a:pt x="17" y="23"/>
                      <a:pt x="17" y="21"/>
                    </a:cubicBezTo>
                    <a:cubicBezTo>
                      <a:pt x="16" y="8"/>
                      <a:pt x="5" y="8"/>
                      <a:pt x="4" y="8"/>
                    </a:cubicBezTo>
                    <a:cubicBezTo>
                      <a:pt x="1" y="7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23" y="3"/>
                      <a:pt x="25" y="20"/>
                    </a:cubicBezTo>
                    <a:cubicBezTo>
                      <a:pt x="25" y="23"/>
                      <a:pt x="24" y="24"/>
                      <a:pt x="21" y="25"/>
                    </a:cubicBezTo>
                    <a:cubicBezTo>
                      <a:pt x="21" y="25"/>
                      <a:pt x="21" y="25"/>
                      <a:pt x="2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06" tIns="45703" rIns="91406" bIns="45703" numCol="1" anchor="t" anchorCtr="0" compatLnSpc="1">
                <a:prstTxWarp prst="textNoShape">
                  <a:avLst/>
                </a:prstTxWarp>
              </a:bodyPr>
              <a:lstStyle/>
              <a:p>
                <a:pPr defTabSz="91404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AU" sz="1400" kern="0" dirty="0">
                  <a:solidFill>
                    <a:srgbClr val="000000"/>
                  </a:solidFill>
                  <a:cs typeface="Arial" charset="0"/>
                </a:endParaRPr>
              </a:p>
            </p:txBody>
          </p:sp>
        </p:grpSp>
        <p:sp>
          <p:nvSpPr>
            <p:cNvPr id="137" name="Freeform 91"/>
            <p:cNvSpPr>
              <a:spLocks noEditPoints="1"/>
            </p:cNvSpPr>
            <p:nvPr/>
          </p:nvSpPr>
          <p:spPr bwMode="auto">
            <a:xfrm>
              <a:off x="564267" y="1583553"/>
              <a:ext cx="620869" cy="301147"/>
            </a:xfrm>
            <a:custGeom>
              <a:avLst/>
              <a:gdLst>
                <a:gd name="T0" fmla="*/ 194 w 198"/>
                <a:gd name="T1" fmla="*/ 96 h 96"/>
                <a:gd name="T2" fmla="*/ 4 w 198"/>
                <a:gd name="T3" fmla="*/ 96 h 96"/>
                <a:gd name="T4" fmla="*/ 0 w 198"/>
                <a:gd name="T5" fmla="*/ 92 h 96"/>
                <a:gd name="T6" fmla="*/ 0 w 198"/>
                <a:gd name="T7" fmla="*/ 56 h 96"/>
                <a:gd name="T8" fmla="*/ 4 w 198"/>
                <a:gd name="T9" fmla="*/ 52 h 96"/>
                <a:gd name="T10" fmla="*/ 31 w 198"/>
                <a:gd name="T11" fmla="*/ 52 h 96"/>
                <a:gd name="T12" fmla="*/ 42 w 198"/>
                <a:gd name="T13" fmla="*/ 3 h 96"/>
                <a:gd name="T14" fmla="*/ 46 w 198"/>
                <a:gd name="T15" fmla="*/ 0 h 96"/>
                <a:gd name="T16" fmla="*/ 129 w 198"/>
                <a:gd name="T17" fmla="*/ 0 h 96"/>
                <a:gd name="T18" fmla="*/ 132 w 198"/>
                <a:gd name="T19" fmla="*/ 2 h 96"/>
                <a:gd name="T20" fmla="*/ 171 w 198"/>
                <a:gd name="T21" fmla="*/ 52 h 96"/>
                <a:gd name="T22" fmla="*/ 194 w 198"/>
                <a:gd name="T23" fmla="*/ 52 h 96"/>
                <a:gd name="T24" fmla="*/ 198 w 198"/>
                <a:gd name="T25" fmla="*/ 56 h 96"/>
                <a:gd name="T26" fmla="*/ 198 w 198"/>
                <a:gd name="T27" fmla="*/ 92 h 96"/>
                <a:gd name="T28" fmla="*/ 194 w 198"/>
                <a:gd name="T29" fmla="*/ 96 h 96"/>
                <a:gd name="T30" fmla="*/ 8 w 198"/>
                <a:gd name="T31" fmla="*/ 88 h 96"/>
                <a:gd name="T32" fmla="*/ 190 w 198"/>
                <a:gd name="T33" fmla="*/ 88 h 96"/>
                <a:gd name="T34" fmla="*/ 190 w 198"/>
                <a:gd name="T35" fmla="*/ 60 h 96"/>
                <a:gd name="T36" fmla="*/ 169 w 198"/>
                <a:gd name="T37" fmla="*/ 60 h 96"/>
                <a:gd name="T38" fmla="*/ 166 w 198"/>
                <a:gd name="T39" fmla="*/ 58 h 96"/>
                <a:gd name="T40" fmla="*/ 127 w 198"/>
                <a:gd name="T41" fmla="*/ 8 h 96"/>
                <a:gd name="T42" fmla="*/ 49 w 198"/>
                <a:gd name="T43" fmla="*/ 8 h 96"/>
                <a:gd name="T44" fmla="*/ 38 w 198"/>
                <a:gd name="T45" fmla="*/ 57 h 96"/>
                <a:gd name="T46" fmla="*/ 34 w 198"/>
                <a:gd name="T47" fmla="*/ 60 h 96"/>
                <a:gd name="T48" fmla="*/ 8 w 198"/>
                <a:gd name="T49" fmla="*/ 60 h 96"/>
                <a:gd name="T50" fmla="*/ 8 w 198"/>
                <a:gd name="T51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8" h="96">
                  <a:moveTo>
                    <a:pt x="194" y="96"/>
                  </a:moveTo>
                  <a:cubicBezTo>
                    <a:pt x="4" y="96"/>
                    <a:pt x="4" y="96"/>
                    <a:pt x="4" y="96"/>
                  </a:cubicBezTo>
                  <a:cubicBezTo>
                    <a:pt x="2" y="96"/>
                    <a:pt x="0" y="94"/>
                    <a:pt x="0" y="9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4"/>
                    <a:pt x="2" y="52"/>
                    <a:pt x="4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"/>
                    <a:pt x="44" y="0"/>
                    <a:pt x="46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1" y="0"/>
                    <a:pt x="132" y="1"/>
                    <a:pt x="132" y="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94" y="52"/>
                    <a:pt x="194" y="52"/>
                    <a:pt x="194" y="52"/>
                  </a:cubicBezTo>
                  <a:cubicBezTo>
                    <a:pt x="196" y="52"/>
                    <a:pt x="198" y="54"/>
                    <a:pt x="198" y="56"/>
                  </a:cubicBezTo>
                  <a:cubicBezTo>
                    <a:pt x="198" y="92"/>
                    <a:pt x="198" y="92"/>
                    <a:pt x="198" y="92"/>
                  </a:cubicBezTo>
                  <a:cubicBezTo>
                    <a:pt x="198" y="94"/>
                    <a:pt x="196" y="96"/>
                    <a:pt x="194" y="96"/>
                  </a:cubicBezTo>
                  <a:close/>
                  <a:moveTo>
                    <a:pt x="8" y="88"/>
                  </a:moveTo>
                  <a:cubicBezTo>
                    <a:pt x="190" y="88"/>
                    <a:pt x="190" y="88"/>
                    <a:pt x="190" y="88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0"/>
                    <a:pt x="166" y="59"/>
                    <a:pt x="166" y="58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59"/>
                    <a:pt x="36" y="60"/>
                    <a:pt x="34" y="60"/>
                  </a:cubicBezTo>
                  <a:cubicBezTo>
                    <a:pt x="8" y="60"/>
                    <a:pt x="8" y="60"/>
                    <a:pt x="8" y="60"/>
                  </a:cubicBezTo>
                  <a:lnTo>
                    <a:pt x="8" y="88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AU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38" name="Oval 92"/>
            <p:cNvSpPr>
              <a:spLocks noChangeArrowheads="1"/>
            </p:cNvSpPr>
            <p:nvPr/>
          </p:nvSpPr>
          <p:spPr bwMode="auto">
            <a:xfrm>
              <a:off x="987466" y="1828980"/>
              <a:ext cx="122052" cy="1180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AU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39" name="Freeform 93"/>
            <p:cNvSpPr>
              <a:spLocks noEditPoints="1"/>
            </p:cNvSpPr>
            <p:nvPr/>
          </p:nvSpPr>
          <p:spPr bwMode="auto">
            <a:xfrm>
              <a:off x="975526" y="1815714"/>
              <a:ext cx="147257" cy="144604"/>
            </a:xfrm>
            <a:custGeom>
              <a:avLst/>
              <a:gdLst>
                <a:gd name="T0" fmla="*/ 24 w 47"/>
                <a:gd name="T1" fmla="*/ 46 h 46"/>
                <a:gd name="T2" fmla="*/ 0 w 47"/>
                <a:gd name="T3" fmla="*/ 23 h 46"/>
                <a:gd name="T4" fmla="*/ 24 w 47"/>
                <a:gd name="T5" fmla="*/ 0 h 46"/>
                <a:gd name="T6" fmla="*/ 47 w 47"/>
                <a:gd name="T7" fmla="*/ 23 h 46"/>
                <a:gd name="T8" fmla="*/ 24 w 47"/>
                <a:gd name="T9" fmla="*/ 46 h 46"/>
                <a:gd name="T10" fmla="*/ 24 w 47"/>
                <a:gd name="T11" fmla="*/ 8 h 46"/>
                <a:gd name="T12" fmla="*/ 8 w 47"/>
                <a:gd name="T13" fmla="*/ 23 h 46"/>
                <a:gd name="T14" fmla="*/ 24 w 47"/>
                <a:gd name="T15" fmla="*/ 38 h 46"/>
                <a:gd name="T16" fmla="*/ 39 w 47"/>
                <a:gd name="T17" fmla="*/ 23 h 46"/>
                <a:gd name="T18" fmla="*/ 24 w 47"/>
                <a:gd name="T1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6">
                  <a:moveTo>
                    <a:pt x="24" y="46"/>
                  </a:moveTo>
                  <a:cubicBezTo>
                    <a:pt x="11" y="46"/>
                    <a:pt x="0" y="36"/>
                    <a:pt x="0" y="23"/>
                  </a:cubicBezTo>
                  <a:cubicBezTo>
                    <a:pt x="0" y="10"/>
                    <a:pt x="11" y="0"/>
                    <a:pt x="24" y="0"/>
                  </a:cubicBezTo>
                  <a:cubicBezTo>
                    <a:pt x="36" y="0"/>
                    <a:pt x="47" y="10"/>
                    <a:pt x="47" y="23"/>
                  </a:cubicBezTo>
                  <a:cubicBezTo>
                    <a:pt x="47" y="36"/>
                    <a:pt x="36" y="46"/>
                    <a:pt x="24" y="46"/>
                  </a:cubicBezTo>
                  <a:close/>
                  <a:moveTo>
                    <a:pt x="24" y="8"/>
                  </a:moveTo>
                  <a:cubicBezTo>
                    <a:pt x="15" y="8"/>
                    <a:pt x="8" y="15"/>
                    <a:pt x="8" y="23"/>
                  </a:cubicBezTo>
                  <a:cubicBezTo>
                    <a:pt x="8" y="31"/>
                    <a:pt x="15" y="38"/>
                    <a:pt x="24" y="38"/>
                  </a:cubicBezTo>
                  <a:cubicBezTo>
                    <a:pt x="32" y="38"/>
                    <a:pt x="39" y="31"/>
                    <a:pt x="39" y="23"/>
                  </a:cubicBezTo>
                  <a:cubicBezTo>
                    <a:pt x="39" y="15"/>
                    <a:pt x="32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AU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40" name="Freeform 95"/>
            <p:cNvSpPr>
              <a:spLocks noEditPoints="1"/>
            </p:cNvSpPr>
            <p:nvPr/>
          </p:nvSpPr>
          <p:spPr bwMode="auto">
            <a:xfrm>
              <a:off x="824289" y="1640598"/>
              <a:ext cx="210936" cy="131338"/>
            </a:xfrm>
            <a:custGeom>
              <a:avLst/>
              <a:gdLst>
                <a:gd name="T0" fmla="*/ 159 w 159"/>
                <a:gd name="T1" fmla="*/ 99 h 99"/>
                <a:gd name="T2" fmla="*/ 0 w 159"/>
                <a:gd name="T3" fmla="*/ 99 h 99"/>
                <a:gd name="T4" fmla="*/ 0 w 159"/>
                <a:gd name="T5" fmla="*/ 0 h 99"/>
                <a:gd name="T6" fmla="*/ 88 w 159"/>
                <a:gd name="T7" fmla="*/ 0 h 99"/>
                <a:gd name="T8" fmla="*/ 159 w 159"/>
                <a:gd name="T9" fmla="*/ 99 h 99"/>
                <a:gd name="T10" fmla="*/ 19 w 159"/>
                <a:gd name="T11" fmla="*/ 80 h 99"/>
                <a:gd name="T12" fmla="*/ 123 w 159"/>
                <a:gd name="T13" fmla="*/ 80 h 99"/>
                <a:gd name="T14" fmla="*/ 78 w 159"/>
                <a:gd name="T15" fmla="*/ 19 h 99"/>
                <a:gd name="T16" fmla="*/ 19 w 159"/>
                <a:gd name="T17" fmla="*/ 19 h 99"/>
                <a:gd name="T18" fmla="*/ 19 w 159"/>
                <a:gd name="T19" fmla="*/ 8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99">
                  <a:moveTo>
                    <a:pt x="159" y="99"/>
                  </a:moveTo>
                  <a:lnTo>
                    <a:pt x="0" y="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159" y="99"/>
                  </a:lnTo>
                  <a:close/>
                  <a:moveTo>
                    <a:pt x="19" y="80"/>
                  </a:moveTo>
                  <a:lnTo>
                    <a:pt x="123" y="80"/>
                  </a:lnTo>
                  <a:lnTo>
                    <a:pt x="78" y="19"/>
                  </a:lnTo>
                  <a:lnTo>
                    <a:pt x="19" y="19"/>
                  </a:lnTo>
                  <a:lnTo>
                    <a:pt x="19" y="8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AU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41" name="Oval 96"/>
            <p:cNvSpPr>
              <a:spLocks noChangeArrowheads="1"/>
            </p:cNvSpPr>
            <p:nvPr/>
          </p:nvSpPr>
          <p:spPr bwMode="auto">
            <a:xfrm>
              <a:off x="630600" y="1828980"/>
              <a:ext cx="118072" cy="1180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AU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42" name="Freeform 97"/>
            <p:cNvSpPr>
              <a:spLocks noEditPoints="1"/>
            </p:cNvSpPr>
            <p:nvPr/>
          </p:nvSpPr>
          <p:spPr bwMode="auto">
            <a:xfrm>
              <a:off x="617332" y="1815714"/>
              <a:ext cx="147257" cy="144604"/>
            </a:xfrm>
            <a:custGeom>
              <a:avLst/>
              <a:gdLst>
                <a:gd name="T0" fmla="*/ 23 w 47"/>
                <a:gd name="T1" fmla="*/ 46 h 46"/>
                <a:gd name="T2" fmla="*/ 0 w 47"/>
                <a:gd name="T3" fmla="*/ 23 h 46"/>
                <a:gd name="T4" fmla="*/ 23 w 47"/>
                <a:gd name="T5" fmla="*/ 0 h 46"/>
                <a:gd name="T6" fmla="*/ 47 w 47"/>
                <a:gd name="T7" fmla="*/ 23 h 46"/>
                <a:gd name="T8" fmla="*/ 23 w 47"/>
                <a:gd name="T9" fmla="*/ 46 h 46"/>
                <a:gd name="T10" fmla="*/ 23 w 47"/>
                <a:gd name="T11" fmla="*/ 8 h 46"/>
                <a:gd name="T12" fmla="*/ 8 w 47"/>
                <a:gd name="T13" fmla="*/ 23 h 46"/>
                <a:gd name="T14" fmla="*/ 23 w 47"/>
                <a:gd name="T15" fmla="*/ 38 h 46"/>
                <a:gd name="T16" fmla="*/ 39 w 47"/>
                <a:gd name="T17" fmla="*/ 23 h 46"/>
                <a:gd name="T18" fmla="*/ 23 w 47"/>
                <a:gd name="T1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6">
                  <a:moveTo>
                    <a:pt x="23" y="46"/>
                  </a:moveTo>
                  <a:cubicBezTo>
                    <a:pt x="10" y="46"/>
                    <a:pt x="0" y="36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7" y="10"/>
                    <a:pt x="47" y="23"/>
                  </a:cubicBezTo>
                  <a:cubicBezTo>
                    <a:pt x="47" y="36"/>
                    <a:pt x="36" y="46"/>
                    <a:pt x="23" y="46"/>
                  </a:cubicBezTo>
                  <a:close/>
                  <a:moveTo>
                    <a:pt x="23" y="8"/>
                  </a:moveTo>
                  <a:cubicBezTo>
                    <a:pt x="15" y="8"/>
                    <a:pt x="8" y="15"/>
                    <a:pt x="8" y="23"/>
                  </a:cubicBezTo>
                  <a:cubicBezTo>
                    <a:pt x="8" y="31"/>
                    <a:pt x="15" y="38"/>
                    <a:pt x="23" y="38"/>
                  </a:cubicBezTo>
                  <a:cubicBezTo>
                    <a:pt x="32" y="38"/>
                    <a:pt x="39" y="31"/>
                    <a:pt x="39" y="23"/>
                  </a:cubicBezTo>
                  <a:cubicBezTo>
                    <a:pt x="39" y="15"/>
                    <a:pt x="32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AU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79281" y="2391323"/>
            <a:ext cx="710232" cy="794645"/>
            <a:chOff x="3593410" y="2325876"/>
            <a:chExt cx="565176" cy="632347"/>
          </a:xfrm>
          <a:solidFill>
            <a:schemeClr val="accent2"/>
          </a:solidFill>
        </p:grpSpPr>
        <p:sp>
          <p:nvSpPr>
            <p:cNvPr id="153" name="Freeform 6"/>
            <p:cNvSpPr>
              <a:spLocks noEditPoints="1"/>
            </p:cNvSpPr>
            <p:nvPr/>
          </p:nvSpPr>
          <p:spPr bwMode="auto">
            <a:xfrm>
              <a:off x="3593410" y="2479181"/>
              <a:ext cx="510687" cy="479042"/>
            </a:xfrm>
            <a:custGeom>
              <a:avLst/>
              <a:gdLst>
                <a:gd name="T0" fmla="*/ 192 w 198"/>
                <a:gd name="T1" fmla="*/ 76 h 186"/>
                <a:gd name="T2" fmla="*/ 108 w 198"/>
                <a:gd name="T3" fmla="*/ 4 h 186"/>
                <a:gd name="T4" fmla="*/ 89 w 198"/>
                <a:gd name="T5" fmla="*/ 4 h 186"/>
                <a:gd name="T6" fmla="*/ 5 w 198"/>
                <a:gd name="T7" fmla="*/ 76 h 186"/>
                <a:gd name="T8" fmla="*/ 0 w 198"/>
                <a:gd name="T9" fmla="*/ 86 h 186"/>
                <a:gd name="T10" fmla="*/ 3 w 198"/>
                <a:gd name="T11" fmla="*/ 96 h 186"/>
                <a:gd name="T12" fmla="*/ 18 w 198"/>
                <a:gd name="T13" fmla="*/ 100 h 186"/>
                <a:gd name="T14" fmla="*/ 18 w 198"/>
                <a:gd name="T15" fmla="*/ 176 h 186"/>
                <a:gd name="T16" fmla="*/ 29 w 198"/>
                <a:gd name="T17" fmla="*/ 186 h 186"/>
                <a:gd name="T18" fmla="*/ 76 w 198"/>
                <a:gd name="T19" fmla="*/ 186 h 186"/>
                <a:gd name="T20" fmla="*/ 80 w 198"/>
                <a:gd name="T21" fmla="*/ 182 h 186"/>
                <a:gd name="T22" fmla="*/ 80 w 198"/>
                <a:gd name="T23" fmla="*/ 115 h 186"/>
                <a:gd name="T24" fmla="*/ 117 w 198"/>
                <a:gd name="T25" fmla="*/ 115 h 186"/>
                <a:gd name="T26" fmla="*/ 117 w 198"/>
                <a:gd name="T27" fmla="*/ 182 h 186"/>
                <a:gd name="T28" fmla="*/ 121 w 198"/>
                <a:gd name="T29" fmla="*/ 186 h 186"/>
                <a:gd name="T30" fmla="*/ 168 w 198"/>
                <a:gd name="T31" fmla="*/ 186 h 186"/>
                <a:gd name="T32" fmla="*/ 179 w 198"/>
                <a:gd name="T33" fmla="*/ 176 h 186"/>
                <a:gd name="T34" fmla="*/ 179 w 198"/>
                <a:gd name="T35" fmla="*/ 100 h 186"/>
                <a:gd name="T36" fmla="*/ 194 w 198"/>
                <a:gd name="T37" fmla="*/ 96 h 186"/>
                <a:gd name="T38" fmla="*/ 197 w 198"/>
                <a:gd name="T39" fmla="*/ 86 h 186"/>
                <a:gd name="T40" fmla="*/ 192 w 198"/>
                <a:gd name="T41" fmla="*/ 76 h 186"/>
                <a:gd name="T42" fmla="*/ 188 w 198"/>
                <a:gd name="T43" fmla="*/ 91 h 186"/>
                <a:gd name="T44" fmla="*/ 179 w 198"/>
                <a:gd name="T45" fmla="*/ 92 h 186"/>
                <a:gd name="T46" fmla="*/ 177 w 198"/>
                <a:gd name="T47" fmla="*/ 90 h 186"/>
                <a:gd name="T48" fmla="*/ 173 w 198"/>
                <a:gd name="T49" fmla="*/ 90 h 186"/>
                <a:gd name="T50" fmla="*/ 171 w 198"/>
                <a:gd name="T51" fmla="*/ 93 h 186"/>
                <a:gd name="T52" fmla="*/ 171 w 198"/>
                <a:gd name="T53" fmla="*/ 176 h 186"/>
                <a:gd name="T54" fmla="*/ 168 w 198"/>
                <a:gd name="T55" fmla="*/ 178 h 186"/>
                <a:gd name="T56" fmla="*/ 125 w 198"/>
                <a:gd name="T57" fmla="*/ 178 h 186"/>
                <a:gd name="T58" fmla="*/ 125 w 198"/>
                <a:gd name="T59" fmla="*/ 111 h 186"/>
                <a:gd name="T60" fmla="*/ 121 w 198"/>
                <a:gd name="T61" fmla="*/ 107 h 186"/>
                <a:gd name="T62" fmla="*/ 76 w 198"/>
                <a:gd name="T63" fmla="*/ 107 h 186"/>
                <a:gd name="T64" fmla="*/ 72 w 198"/>
                <a:gd name="T65" fmla="*/ 111 h 186"/>
                <a:gd name="T66" fmla="*/ 72 w 198"/>
                <a:gd name="T67" fmla="*/ 178 h 186"/>
                <a:gd name="T68" fmla="*/ 29 w 198"/>
                <a:gd name="T69" fmla="*/ 178 h 186"/>
                <a:gd name="T70" fmla="*/ 26 w 198"/>
                <a:gd name="T71" fmla="*/ 176 h 186"/>
                <a:gd name="T72" fmla="*/ 26 w 198"/>
                <a:gd name="T73" fmla="*/ 93 h 186"/>
                <a:gd name="T74" fmla="*/ 24 w 198"/>
                <a:gd name="T75" fmla="*/ 90 h 186"/>
                <a:gd name="T76" fmla="*/ 20 w 198"/>
                <a:gd name="T77" fmla="*/ 90 h 186"/>
                <a:gd name="T78" fmla="*/ 18 w 198"/>
                <a:gd name="T79" fmla="*/ 92 h 186"/>
                <a:gd name="T80" fmla="*/ 10 w 198"/>
                <a:gd name="T81" fmla="*/ 91 h 186"/>
                <a:gd name="T82" fmla="*/ 8 w 198"/>
                <a:gd name="T83" fmla="*/ 86 h 186"/>
                <a:gd name="T84" fmla="*/ 10 w 198"/>
                <a:gd name="T85" fmla="*/ 82 h 186"/>
                <a:gd name="T86" fmla="*/ 95 w 198"/>
                <a:gd name="T87" fmla="*/ 11 h 186"/>
                <a:gd name="T88" fmla="*/ 103 w 198"/>
                <a:gd name="T89" fmla="*/ 11 h 186"/>
                <a:gd name="T90" fmla="*/ 187 w 198"/>
                <a:gd name="T91" fmla="*/ 82 h 186"/>
                <a:gd name="T92" fmla="*/ 189 w 198"/>
                <a:gd name="T93" fmla="*/ 86 h 186"/>
                <a:gd name="T94" fmla="*/ 188 w 198"/>
                <a:gd name="T95" fmla="*/ 9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8" h="186">
                  <a:moveTo>
                    <a:pt x="192" y="76"/>
                  </a:moveTo>
                  <a:cubicBezTo>
                    <a:pt x="108" y="4"/>
                    <a:pt x="108" y="4"/>
                    <a:pt x="108" y="4"/>
                  </a:cubicBezTo>
                  <a:cubicBezTo>
                    <a:pt x="103" y="0"/>
                    <a:pt x="95" y="0"/>
                    <a:pt x="89" y="4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2" y="78"/>
                    <a:pt x="0" y="82"/>
                    <a:pt x="0" y="86"/>
                  </a:cubicBezTo>
                  <a:cubicBezTo>
                    <a:pt x="0" y="89"/>
                    <a:pt x="1" y="93"/>
                    <a:pt x="3" y="96"/>
                  </a:cubicBezTo>
                  <a:cubicBezTo>
                    <a:pt x="7" y="100"/>
                    <a:pt x="13" y="102"/>
                    <a:pt x="18" y="100"/>
                  </a:cubicBezTo>
                  <a:cubicBezTo>
                    <a:pt x="18" y="176"/>
                    <a:pt x="18" y="176"/>
                    <a:pt x="18" y="176"/>
                  </a:cubicBezTo>
                  <a:cubicBezTo>
                    <a:pt x="18" y="181"/>
                    <a:pt x="23" y="186"/>
                    <a:pt x="29" y="186"/>
                  </a:cubicBezTo>
                  <a:cubicBezTo>
                    <a:pt x="76" y="186"/>
                    <a:pt x="76" y="186"/>
                    <a:pt x="76" y="186"/>
                  </a:cubicBezTo>
                  <a:cubicBezTo>
                    <a:pt x="79" y="186"/>
                    <a:pt x="80" y="184"/>
                    <a:pt x="80" y="182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7" y="182"/>
                    <a:pt x="117" y="182"/>
                    <a:pt x="117" y="182"/>
                  </a:cubicBezTo>
                  <a:cubicBezTo>
                    <a:pt x="117" y="184"/>
                    <a:pt x="119" y="186"/>
                    <a:pt x="121" y="186"/>
                  </a:cubicBezTo>
                  <a:cubicBezTo>
                    <a:pt x="168" y="186"/>
                    <a:pt x="168" y="186"/>
                    <a:pt x="168" y="186"/>
                  </a:cubicBezTo>
                  <a:cubicBezTo>
                    <a:pt x="174" y="186"/>
                    <a:pt x="179" y="181"/>
                    <a:pt x="179" y="176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84" y="102"/>
                    <a:pt x="190" y="100"/>
                    <a:pt x="194" y="96"/>
                  </a:cubicBezTo>
                  <a:cubicBezTo>
                    <a:pt x="196" y="93"/>
                    <a:pt x="198" y="89"/>
                    <a:pt x="197" y="86"/>
                  </a:cubicBezTo>
                  <a:cubicBezTo>
                    <a:pt x="197" y="82"/>
                    <a:pt x="195" y="78"/>
                    <a:pt x="192" y="76"/>
                  </a:cubicBezTo>
                  <a:close/>
                  <a:moveTo>
                    <a:pt x="188" y="91"/>
                  </a:moveTo>
                  <a:cubicBezTo>
                    <a:pt x="186" y="93"/>
                    <a:pt x="181" y="94"/>
                    <a:pt x="179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6" y="89"/>
                    <a:pt x="175" y="89"/>
                    <a:pt x="173" y="90"/>
                  </a:cubicBezTo>
                  <a:cubicBezTo>
                    <a:pt x="172" y="91"/>
                    <a:pt x="171" y="92"/>
                    <a:pt x="171" y="93"/>
                  </a:cubicBezTo>
                  <a:cubicBezTo>
                    <a:pt x="171" y="176"/>
                    <a:pt x="171" y="176"/>
                    <a:pt x="171" y="176"/>
                  </a:cubicBezTo>
                  <a:cubicBezTo>
                    <a:pt x="171" y="177"/>
                    <a:pt x="170" y="178"/>
                    <a:pt x="168" y="178"/>
                  </a:cubicBezTo>
                  <a:cubicBezTo>
                    <a:pt x="125" y="178"/>
                    <a:pt x="125" y="178"/>
                    <a:pt x="125" y="178"/>
                  </a:cubicBezTo>
                  <a:cubicBezTo>
                    <a:pt x="125" y="111"/>
                    <a:pt x="125" y="111"/>
                    <a:pt x="125" y="111"/>
                  </a:cubicBezTo>
                  <a:cubicBezTo>
                    <a:pt x="125" y="109"/>
                    <a:pt x="123" y="107"/>
                    <a:pt x="121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4" y="107"/>
                    <a:pt x="72" y="109"/>
                    <a:pt x="72" y="111"/>
                  </a:cubicBezTo>
                  <a:cubicBezTo>
                    <a:pt x="72" y="178"/>
                    <a:pt x="72" y="178"/>
                    <a:pt x="72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8" y="178"/>
                    <a:pt x="26" y="177"/>
                    <a:pt x="26" y="176"/>
                  </a:cubicBezTo>
                  <a:cubicBezTo>
                    <a:pt x="26" y="93"/>
                    <a:pt x="26" y="93"/>
                    <a:pt x="26" y="93"/>
                  </a:cubicBezTo>
                  <a:cubicBezTo>
                    <a:pt x="26" y="92"/>
                    <a:pt x="26" y="91"/>
                    <a:pt x="24" y="90"/>
                  </a:cubicBezTo>
                  <a:cubicBezTo>
                    <a:pt x="23" y="89"/>
                    <a:pt x="21" y="89"/>
                    <a:pt x="20" y="90"/>
                  </a:cubicBezTo>
                  <a:cubicBezTo>
                    <a:pt x="18" y="92"/>
                    <a:pt x="18" y="92"/>
                    <a:pt x="18" y="92"/>
                  </a:cubicBezTo>
                  <a:cubicBezTo>
                    <a:pt x="16" y="94"/>
                    <a:pt x="12" y="93"/>
                    <a:pt x="10" y="91"/>
                  </a:cubicBezTo>
                  <a:cubicBezTo>
                    <a:pt x="8" y="90"/>
                    <a:pt x="8" y="88"/>
                    <a:pt x="8" y="86"/>
                  </a:cubicBezTo>
                  <a:cubicBezTo>
                    <a:pt x="8" y="85"/>
                    <a:pt x="9" y="83"/>
                    <a:pt x="10" y="82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7" y="9"/>
                    <a:pt x="100" y="9"/>
                    <a:pt x="103" y="11"/>
                  </a:cubicBezTo>
                  <a:cubicBezTo>
                    <a:pt x="187" y="82"/>
                    <a:pt x="187" y="82"/>
                    <a:pt x="187" y="82"/>
                  </a:cubicBezTo>
                  <a:cubicBezTo>
                    <a:pt x="188" y="83"/>
                    <a:pt x="189" y="85"/>
                    <a:pt x="189" y="86"/>
                  </a:cubicBezTo>
                  <a:cubicBezTo>
                    <a:pt x="189" y="88"/>
                    <a:pt x="189" y="90"/>
                    <a:pt x="188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49" name="Freeform 102"/>
            <p:cNvSpPr>
              <a:spLocks/>
            </p:cNvSpPr>
            <p:nvPr/>
          </p:nvSpPr>
          <p:spPr bwMode="auto">
            <a:xfrm>
              <a:off x="4010060" y="2325876"/>
              <a:ext cx="148526" cy="148525"/>
            </a:xfrm>
            <a:custGeom>
              <a:avLst/>
              <a:gdLst>
                <a:gd name="T0" fmla="*/ 42 w 46"/>
                <a:gd name="T1" fmla="*/ 46 h 46"/>
                <a:gd name="T2" fmla="*/ 38 w 46"/>
                <a:gd name="T3" fmla="*/ 42 h 46"/>
                <a:gd name="T4" fmla="*/ 3 w 46"/>
                <a:gd name="T5" fmla="*/ 8 h 46"/>
                <a:gd name="T6" fmla="*/ 0 w 46"/>
                <a:gd name="T7" fmla="*/ 4 h 46"/>
                <a:gd name="T8" fmla="*/ 4 w 46"/>
                <a:gd name="T9" fmla="*/ 0 h 46"/>
                <a:gd name="T10" fmla="*/ 46 w 46"/>
                <a:gd name="T11" fmla="*/ 42 h 46"/>
                <a:gd name="T12" fmla="*/ 42 w 46"/>
                <a:gd name="T13" fmla="*/ 46 h 46"/>
                <a:gd name="T14" fmla="*/ 42 w 46"/>
                <a:gd name="T1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42" y="46"/>
                  </a:moveTo>
                  <a:cubicBezTo>
                    <a:pt x="40" y="46"/>
                    <a:pt x="38" y="44"/>
                    <a:pt x="38" y="42"/>
                  </a:cubicBezTo>
                  <a:cubicBezTo>
                    <a:pt x="35" y="9"/>
                    <a:pt x="5" y="8"/>
                    <a:pt x="3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4" y="0"/>
                    <a:pt x="42" y="1"/>
                    <a:pt x="46" y="42"/>
                  </a:cubicBezTo>
                  <a:cubicBezTo>
                    <a:pt x="46" y="44"/>
                    <a:pt x="44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AU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50" name="Freeform 103"/>
            <p:cNvSpPr>
              <a:spLocks/>
            </p:cNvSpPr>
            <p:nvPr/>
          </p:nvSpPr>
          <p:spPr bwMode="auto">
            <a:xfrm>
              <a:off x="3999159" y="2366754"/>
              <a:ext cx="115823" cy="115822"/>
            </a:xfrm>
            <a:custGeom>
              <a:avLst/>
              <a:gdLst>
                <a:gd name="T0" fmla="*/ 32 w 36"/>
                <a:gd name="T1" fmla="*/ 36 h 36"/>
                <a:gd name="T2" fmla="*/ 28 w 36"/>
                <a:gd name="T3" fmla="*/ 32 h 36"/>
                <a:gd name="T4" fmla="*/ 4 w 36"/>
                <a:gd name="T5" fmla="*/ 8 h 36"/>
                <a:gd name="T6" fmla="*/ 1 w 36"/>
                <a:gd name="T7" fmla="*/ 4 h 36"/>
                <a:gd name="T8" fmla="*/ 5 w 36"/>
                <a:gd name="T9" fmla="*/ 0 h 36"/>
                <a:gd name="T10" fmla="*/ 36 w 36"/>
                <a:gd name="T11" fmla="*/ 32 h 36"/>
                <a:gd name="T12" fmla="*/ 33 w 36"/>
                <a:gd name="T13" fmla="*/ 36 h 36"/>
                <a:gd name="T14" fmla="*/ 32 w 36"/>
                <a:gd name="T1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6">
                  <a:moveTo>
                    <a:pt x="32" y="36"/>
                  </a:moveTo>
                  <a:cubicBezTo>
                    <a:pt x="30" y="36"/>
                    <a:pt x="28" y="34"/>
                    <a:pt x="28" y="32"/>
                  </a:cubicBezTo>
                  <a:cubicBezTo>
                    <a:pt x="26" y="9"/>
                    <a:pt x="5" y="8"/>
                    <a:pt x="4" y="8"/>
                  </a:cubicBezTo>
                  <a:cubicBezTo>
                    <a:pt x="2" y="8"/>
                    <a:pt x="0" y="6"/>
                    <a:pt x="1" y="4"/>
                  </a:cubicBezTo>
                  <a:cubicBezTo>
                    <a:pt x="1" y="2"/>
                    <a:pt x="2" y="0"/>
                    <a:pt x="5" y="0"/>
                  </a:cubicBezTo>
                  <a:cubicBezTo>
                    <a:pt x="13" y="1"/>
                    <a:pt x="34" y="6"/>
                    <a:pt x="36" y="32"/>
                  </a:cubicBezTo>
                  <a:cubicBezTo>
                    <a:pt x="36" y="34"/>
                    <a:pt x="35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AU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51" name="Freeform 104"/>
            <p:cNvSpPr>
              <a:spLocks/>
            </p:cNvSpPr>
            <p:nvPr/>
          </p:nvSpPr>
          <p:spPr bwMode="auto">
            <a:xfrm>
              <a:off x="3989621" y="2410358"/>
              <a:ext cx="84483" cy="81757"/>
            </a:xfrm>
            <a:custGeom>
              <a:avLst/>
              <a:gdLst>
                <a:gd name="T0" fmla="*/ 21 w 26"/>
                <a:gd name="T1" fmla="*/ 25 h 25"/>
                <a:gd name="T2" fmla="*/ 17 w 26"/>
                <a:gd name="T3" fmla="*/ 22 h 25"/>
                <a:gd name="T4" fmla="*/ 4 w 26"/>
                <a:gd name="T5" fmla="*/ 8 h 25"/>
                <a:gd name="T6" fmla="*/ 0 w 26"/>
                <a:gd name="T7" fmla="*/ 4 h 25"/>
                <a:gd name="T8" fmla="*/ 4 w 26"/>
                <a:gd name="T9" fmla="*/ 0 h 25"/>
                <a:gd name="T10" fmla="*/ 25 w 26"/>
                <a:gd name="T11" fmla="*/ 21 h 25"/>
                <a:gd name="T12" fmla="*/ 22 w 26"/>
                <a:gd name="T13" fmla="*/ 25 h 25"/>
                <a:gd name="T14" fmla="*/ 21 w 26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5">
                  <a:moveTo>
                    <a:pt x="21" y="25"/>
                  </a:moveTo>
                  <a:cubicBezTo>
                    <a:pt x="19" y="25"/>
                    <a:pt x="18" y="24"/>
                    <a:pt x="17" y="22"/>
                  </a:cubicBezTo>
                  <a:cubicBezTo>
                    <a:pt x="16" y="9"/>
                    <a:pt x="5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9" y="0"/>
                    <a:pt x="24" y="4"/>
                    <a:pt x="25" y="21"/>
                  </a:cubicBezTo>
                  <a:cubicBezTo>
                    <a:pt x="26" y="23"/>
                    <a:pt x="24" y="25"/>
                    <a:pt x="22" y="25"/>
                  </a:cubicBezTo>
                  <a:cubicBezTo>
                    <a:pt x="22" y="25"/>
                    <a:pt x="21" y="25"/>
                    <a:pt x="21" y="2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06" tIns="45703" rIns="91406" bIns="45703" numCol="1" anchor="t" anchorCtr="0" compatLnSpc="1">
              <a:prstTxWarp prst="textNoShape">
                <a:avLst/>
              </a:prstTxWarp>
            </a:bodyPr>
            <a:lstStyle/>
            <a:p>
              <a:pPr defTabSz="91404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AU" sz="1400" kern="0" dirty="0">
                <a:solidFill>
                  <a:srgbClr val="000000"/>
                </a:solidFill>
                <a:cs typeface="Arial" charset="0"/>
              </a:endParaRP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11778854" y="6492182"/>
            <a:ext cx="212386" cy="1659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896386">
              <a:lnSpc>
                <a:spcPct val="90000"/>
              </a:lnSpc>
              <a:spcAft>
                <a:spcPts val="588"/>
              </a:spcAft>
              <a:defRPr/>
            </a:pPr>
            <a:r>
              <a:rPr lang="en-US" sz="1176" b="1" kern="0" dirty="0">
                <a:solidFill>
                  <a:schemeClr val="accent1"/>
                </a:solidFill>
              </a:rPr>
              <a:t>10</a:t>
            </a:r>
            <a:endParaRPr lang="en-US" sz="1176" kern="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0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17" r="2"/>
          <a:stretch/>
        </p:blipFill>
        <p:spPr>
          <a:xfrm>
            <a:off x="-9412" y="-2210269"/>
            <a:ext cx="12190270" cy="8378672"/>
          </a:xfrm>
          <a:prstGeom prst="rect">
            <a:avLst/>
          </a:prstGeom>
        </p:spPr>
      </p:pic>
      <p:sp>
        <p:nvSpPr>
          <p:cNvPr id="36" name="gradient"/>
          <p:cNvSpPr/>
          <p:nvPr/>
        </p:nvSpPr>
        <p:spPr bwMode="auto">
          <a:xfrm>
            <a:off x="-9412" y="-880089"/>
            <a:ext cx="12190269" cy="704849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kern="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67" y="292274"/>
            <a:ext cx="11350580" cy="853303"/>
          </a:xfrm>
        </p:spPr>
        <p:txBody>
          <a:bodyPr vert="horz" wrap="square" lIns="179259" tIns="143407" rIns="179259" bIns="143407" rtlCol="0" anchor="t">
            <a:noAutofit/>
          </a:bodyPr>
          <a:lstStyle/>
          <a:p>
            <a:r>
              <a:rPr lang="en-US" altLang="zh-CN" sz="4312" dirty="0"/>
              <a:t>VR</a:t>
            </a:r>
            <a:r>
              <a:rPr lang="zh-CN" altLang="en-US" sz="4312" dirty="0"/>
              <a:t>旅游主体构成</a:t>
            </a:r>
            <a:endParaRPr lang="en-US" sz="4312" dirty="0"/>
          </a:p>
        </p:txBody>
      </p:sp>
      <p:cxnSp>
        <p:nvCxnSpPr>
          <p:cNvPr id="37" name="Straight Connector 36"/>
          <p:cNvCxnSpPr/>
          <p:nvPr/>
        </p:nvCxnSpPr>
        <p:spPr>
          <a:xfrm>
            <a:off x="418290" y="1337639"/>
            <a:ext cx="11355422" cy="0"/>
          </a:xfrm>
          <a:prstGeom prst="line">
            <a:avLst/>
          </a:prstGeom>
          <a:ln w="28575">
            <a:solidFill>
              <a:schemeClr val="tx2">
                <a:alpha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786724" y="6168403"/>
            <a:ext cx="5229145" cy="615480"/>
          </a:xfrm>
          <a:prstGeom prst="rect">
            <a:avLst/>
          </a:prstGeom>
          <a:noFill/>
        </p:spPr>
        <p:txBody>
          <a:bodyPr wrap="square" lIns="179259" tIns="143407" rIns="179259" bIns="143407" rtlCol="0">
            <a:spAutoFit/>
          </a:bodyPr>
          <a:lstStyle/>
          <a:p>
            <a:pPr defTabSz="896214">
              <a:lnSpc>
                <a:spcPct val="90000"/>
              </a:lnSpc>
              <a:defRPr/>
            </a:pPr>
            <a:r>
              <a:rPr lang="en-US" sz="2353" kern="0" dirty="0">
                <a:gradFill>
                  <a:gsLst>
                    <a:gs pos="1250">
                      <a:schemeClr val="tx1"/>
                    </a:gs>
                    <a:gs pos="81000">
                      <a:schemeClr val="tx1"/>
                    </a:gs>
                  </a:gsLst>
                  <a:lin ang="5400000" scaled="0"/>
                </a:gradFill>
                <a:latin typeface="+mj-lt"/>
              </a:rPr>
              <a:t>… require flexibility as a design point</a:t>
            </a:r>
          </a:p>
        </p:txBody>
      </p:sp>
      <p:pic>
        <p:nvPicPr>
          <p:cNvPr id="55" name="图片 54">
            <a:extLst>
              <a:ext uri="{FF2B5EF4-FFF2-40B4-BE49-F238E27FC236}">
                <a16:creationId xmlns:a16="http://schemas.microsoft.com/office/drawing/2014/main" id="{95645C23-7D65-4722-B1C2-A3645ED64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6409" y="1490384"/>
            <a:ext cx="4067301" cy="4333212"/>
          </a:xfrm>
          <a:prstGeom prst="rect">
            <a:avLst/>
          </a:prstGeom>
        </p:spPr>
      </p:pic>
      <p:sp>
        <p:nvSpPr>
          <p:cNvPr id="69" name="矩形 68">
            <a:extLst>
              <a:ext uri="{FF2B5EF4-FFF2-40B4-BE49-F238E27FC236}">
                <a16:creationId xmlns:a16="http://schemas.microsoft.com/office/drawing/2014/main" id="{14B37D37-DD72-44C2-9D25-A939E3B91567}"/>
              </a:ext>
            </a:extLst>
          </p:cNvPr>
          <p:cNvSpPr/>
          <p:nvPr/>
        </p:nvSpPr>
        <p:spPr>
          <a:xfrm>
            <a:off x="418290" y="1655145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（一）硬件</a:t>
            </a:r>
            <a:endParaRPr lang="en-US" altLang="zh-CN" dirty="0"/>
          </a:p>
          <a:p>
            <a:r>
              <a:rPr lang="zh-CN" altLang="en-US" dirty="0"/>
              <a:t>低配版：</a:t>
            </a:r>
            <a:r>
              <a:rPr lang="en-US" altLang="zh-CN" dirty="0"/>
              <a:t>VR</a:t>
            </a:r>
            <a:r>
              <a:rPr lang="zh-CN" altLang="en-US" dirty="0"/>
              <a:t>眼镜</a:t>
            </a:r>
            <a:endParaRPr lang="en-US" altLang="zh-CN" dirty="0"/>
          </a:p>
          <a:p>
            <a:r>
              <a:rPr lang="zh-CN" altLang="en-US" dirty="0"/>
              <a:t>高配版：</a:t>
            </a:r>
            <a:r>
              <a:rPr lang="en-US" altLang="zh-CN" dirty="0"/>
              <a:t>VR</a:t>
            </a:r>
            <a:r>
              <a:rPr lang="zh-CN" altLang="en-US" dirty="0"/>
              <a:t>眼镜</a:t>
            </a:r>
            <a:r>
              <a:rPr lang="en-US" altLang="zh-CN" dirty="0"/>
              <a:t>+4D</a:t>
            </a:r>
            <a:r>
              <a:rPr lang="zh-CN" altLang="en-US" dirty="0"/>
              <a:t>座椅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（二）软件</a:t>
            </a:r>
            <a:endParaRPr lang="en-US" altLang="zh-CN" dirty="0"/>
          </a:p>
          <a:p>
            <a:r>
              <a:rPr lang="zh-CN" altLang="en-US" dirty="0"/>
              <a:t>神游</a:t>
            </a:r>
            <a:r>
              <a:rPr lang="en-US" altLang="zh-CN" dirty="0"/>
              <a:t>APP</a:t>
            </a:r>
            <a:r>
              <a:rPr lang="zh-CN" altLang="en-US" dirty="0"/>
              <a:t>：选择旅游目的地、规划路线、选择交通工具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（三）平台</a:t>
            </a:r>
            <a:endParaRPr lang="en-US" altLang="zh-CN" dirty="0"/>
          </a:p>
          <a:p>
            <a:r>
              <a:rPr lang="zh-CN" altLang="en-US" dirty="0"/>
              <a:t>搭建全球虚拟旅游资源平台，面向全世界征集虚拟现实旅游内容，实行上传内容按照点击分成的方式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6275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17" r="2"/>
          <a:stretch/>
        </p:blipFill>
        <p:spPr>
          <a:xfrm>
            <a:off x="-9412" y="-2210269"/>
            <a:ext cx="12190270" cy="8378672"/>
          </a:xfrm>
          <a:prstGeom prst="rect">
            <a:avLst/>
          </a:prstGeom>
        </p:spPr>
      </p:pic>
      <p:sp>
        <p:nvSpPr>
          <p:cNvPr id="36" name="gradient"/>
          <p:cNvSpPr/>
          <p:nvPr/>
        </p:nvSpPr>
        <p:spPr bwMode="auto">
          <a:xfrm>
            <a:off x="-9412" y="-880089"/>
            <a:ext cx="12190269" cy="704849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kern="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67" y="292274"/>
            <a:ext cx="11350580" cy="853303"/>
          </a:xfrm>
        </p:spPr>
        <p:txBody>
          <a:bodyPr vert="horz" wrap="square" lIns="179259" tIns="143407" rIns="179259" bIns="143407" rtlCol="0" anchor="t">
            <a:noAutofit/>
          </a:bodyPr>
          <a:lstStyle/>
          <a:p>
            <a:r>
              <a:rPr lang="en-US" altLang="zh-CN" sz="4312" dirty="0"/>
              <a:t>4D</a:t>
            </a:r>
            <a:r>
              <a:rPr lang="zh-CN" altLang="en-US" sz="4312" dirty="0"/>
              <a:t>座椅设计</a:t>
            </a:r>
            <a:endParaRPr lang="en-US" sz="4312" dirty="0"/>
          </a:p>
        </p:txBody>
      </p:sp>
      <p:cxnSp>
        <p:nvCxnSpPr>
          <p:cNvPr id="37" name="Straight Connector 36"/>
          <p:cNvCxnSpPr/>
          <p:nvPr/>
        </p:nvCxnSpPr>
        <p:spPr>
          <a:xfrm>
            <a:off x="418290" y="1337639"/>
            <a:ext cx="11355422" cy="0"/>
          </a:xfrm>
          <a:prstGeom prst="line">
            <a:avLst/>
          </a:prstGeom>
          <a:ln w="28575">
            <a:solidFill>
              <a:schemeClr val="tx2">
                <a:alpha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786724" y="6168403"/>
            <a:ext cx="5229145" cy="615480"/>
          </a:xfrm>
          <a:prstGeom prst="rect">
            <a:avLst/>
          </a:prstGeom>
          <a:noFill/>
        </p:spPr>
        <p:txBody>
          <a:bodyPr wrap="square" lIns="179259" tIns="143407" rIns="179259" bIns="143407" rtlCol="0">
            <a:spAutoFit/>
          </a:bodyPr>
          <a:lstStyle/>
          <a:p>
            <a:pPr defTabSz="896214">
              <a:lnSpc>
                <a:spcPct val="90000"/>
              </a:lnSpc>
              <a:defRPr/>
            </a:pPr>
            <a:r>
              <a:rPr lang="en-US" sz="2353" kern="0" dirty="0">
                <a:gradFill>
                  <a:gsLst>
                    <a:gs pos="1250">
                      <a:schemeClr val="tx1"/>
                    </a:gs>
                    <a:gs pos="81000">
                      <a:schemeClr val="tx1"/>
                    </a:gs>
                  </a:gsLst>
                  <a:lin ang="5400000" scaled="0"/>
                </a:gradFill>
                <a:latin typeface="+mj-lt"/>
              </a:rPr>
              <a:t>… require flexibility as a design point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6AC0D4D-DBF6-4FC6-9E5D-D89236684716}"/>
              </a:ext>
            </a:extLst>
          </p:cNvPr>
          <p:cNvSpPr/>
          <p:nvPr/>
        </p:nvSpPr>
        <p:spPr>
          <a:xfrm>
            <a:off x="928744" y="1696588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主要功能：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4D</a:t>
            </a:r>
            <a:r>
              <a:rPr lang="zh-CN" altLang="en-US" dirty="0"/>
              <a:t>座椅作为</a:t>
            </a:r>
            <a:r>
              <a:rPr lang="en-US" altLang="zh-CN" dirty="0"/>
              <a:t>VR</a:t>
            </a:r>
            <a:r>
              <a:rPr lang="zh-CN" altLang="en-US" dirty="0"/>
              <a:t>眼镜的核心搭配硬件，配合实现重力感应、推背感等身体力学体验；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配合</a:t>
            </a:r>
            <a:r>
              <a:rPr lang="en-US" altLang="zh-CN" dirty="0"/>
              <a:t>VR</a:t>
            </a:r>
            <a:r>
              <a:rPr lang="zh-CN" altLang="en-US" dirty="0"/>
              <a:t>眼镜具备方向自动选择功能，</a:t>
            </a:r>
            <a:r>
              <a:rPr lang="en-US" altLang="zh-CN" dirty="0"/>
              <a:t>4D</a:t>
            </a:r>
            <a:r>
              <a:rPr lang="zh-CN" altLang="en-US" dirty="0"/>
              <a:t>座椅配备 菜单遥控器，配合各种场景实现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VR</a:t>
            </a:r>
            <a:r>
              <a:rPr lang="zh-CN" altLang="en-US" dirty="0"/>
              <a:t>座椅配备硬件插件接口，可以接入方向盘、刹车等硬件模拟插件，开拓</a:t>
            </a:r>
            <a:r>
              <a:rPr lang="en-US" altLang="zh-CN" dirty="0"/>
              <a:t>VR</a:t>
            </a:r>
            <a:r>
              <a:rPr lang="zh-CN" altLang="en-US" dirty="0"/>
              <a:t>周边产品 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增值功能：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4D</a:t>
            </a:r>
            <a:r>
              <a:rPr lang="zh-CN" altLang="en-US" dirty="0"/>
              <a:t>座椅在未来推广中的终极场景是走入千千万万户普通家庭，放置于客厅、书房或者健身房等位置，在</a:t>
            </a:r>
            <a:r>
              <a:rPr lang="en-US" altLang="zh-CN" dirty="0"/>
              <a:t>VR</a:t>
            </a:r>
            <a:r>
              <a:rPr lang="zh-CN" altLang="en-US" dirty="0"/>
              <a:t>应用的同时应该带来附加价值，集多种功能与一体，比如按摩椅功能，放松、自在、免干扰、回归自我，让用户爱上这一舒适空间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产品价格：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4D</a:t>
            </a:r>
            <a:r>
              <a:rPr lang="zh-CN" altLang="en-US" dirty="0"/>
              <a:t>座椅售价应该在</a:t>
            </a:r>
            <a:r>
              <a:rPr lang="en-US" altLang="zh-CN" dirty="0"/>
              <a:t>10000-20000</a:t>
            </a:r>
            <a:r>
              <a:rPr lang="zh-CN" altLang="en-US" dirty="0"/>
              <a:t>之间，低于同规格按摩椅售价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173599-0957-488E-972F-8CF5B6C63B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558" y="1813074"/>
            <a:ext cx="4923311" cy="351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899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17" r="2"/>
          <a:stretch/>
        </p:blipFill>
        <p:spPr>
          <a:xfrm>
            <a:off x="-9412" y="-2210269"/>
            <a:ext cx="12190270" cy="8378672"/>
          </a:xfrm>
          <a:prstGeom prst="rect">
            <a:avLst/>
          </a:prstGeom>
        </p:spPr>
      </p:pic>
      <p:sp>
        <p:nvSpPr>
          <p:cNvPr id="36" name="gradient"/>
          <p:cNvSpPr/>
          <p:nvPr/>
        </p:nvSpPr>
        <p:spPr bwMode="auto">
          <a:xfrm>
            <a:off x="-9412" y="-880089"/>
            <a:ext cx="12190269" cy="704849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kern="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67" y="292274"/>
            <a:ext cx="11350580" cy="853303"/>
          </a:xfrm>
        </p:spPr>
        <p:txBody>
          <a:bodyPr vert="horz" wrap="square" lIns="179259" tIns="143407" rIns="179259" bIns="143407" rtlCol="0" anchor="t">
            <a:noAutofit/>
          </a:bodyPr>
          <a:lstStyle/>
          <a:p>
            <a:r>
              <a:rPr lang="en-US" altLang="zh-CN" sz="4312" dirty="0"/>
              <a:t>4D</a:t>
            </a:r>
            <a:r>
              <a:rPr lang="zh-CN" altLang="en-US" sz="4312" dirty="0"/>
              <a:t>座椅设计</a:t>
            </a:r>
            <a:endParaRPr lang="en-US" sz="4312" dirty="0"/>
          </a:p>
        </p:txBody>
      </p:sp>
      <p:cxnSp>
        <p:nvCxnSpPr>
          <p:cNvPr id="37" name="Straight Connector 36"/>
          <p:cNvCxnSpPr/>
          <p:nvPr/>
        </p:nvCxnSpPr>
        <p:spPr>
          <a:xfrm>
            <a:off x="418290" y="1337639"/>
            <a:ext cx="11355422" cy="0"/>
          </a:xfrm>
          <a:prstGeom prst="line">
            <a:avLst/>
          </a:prstGeom>
          <a:ln w="28575">
            <a:solidFill>
              <a:schemeClr val="tx2">
                <a:alpha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786724" y="6168403"/>
            <a:ext cx="5229145" cy="615480"/>
          </a:xfrm>
          <a:prstGeom prst="rect">
            <a:avLst/>
          </a:prstGeom>
          <a:noFill/>
        </p:spPr>
        <p:txBody>
          <a:bodyPr wrap="square" lIns="179259" tIns="143407" rIns="179259" bIns="143407" rtlCol="0">
            <a:spAutoFit/>
          </a:bodyPr>
          <a:lstStyle/>
          <a:p>
            <a:pPr defTabSz="896214">
              <a:lnSpc>
                <a:spcPct val="90000"/>
              </a:lnSpc>
              <a:defRPr/>
            </a:pPr>
            <a:r>
              <a:rPr lang="en-US" sz="2353" kern="0" dirty="0">
                <a:gradFill>
                  <a:gsLst>
                    <a:gs pos="1250">
                      <a:schemeClr val="tx1"/>
                    </a:gs>
                    <a:gs pos="81000">
                      <a:schemeClr val="tx1"/>
                    </a:gs>
                  </a:gsLst>
                  <a:lin ang="5400000" scaled="0"/>
                </a:gradFill>
                <a:latin typeface="+mj-lt"/>
              </a:rPr>
              <a:t>… require flexibility as a design point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6AC0D4D-DBF6-4FC6-9E5D-D89236684716}"/>
              </a:ext>
            </a:extLst>
          </p:cNvPr>
          <p:cNvSpPr/>
          <p:nvPr/>
        </p:nvSpPr>
        <p:spPr>
          <a:xfrm>
            <a:off x="928744" y="1696588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主要功能：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4D</a:t>
            </a:r>
            <a:r>
              <a:rPr lang="zh-CN" altLang="en-US" dirty="0"/>
              <a:t>座椅作为</a:t>
            </a:r>
            <a:r>
              <a:rPr lang="en-US" altLang="zh-CN" dirty="0"/>
              <a:t>VR</a:t>
            </a:r>
            <a:r>
              <a:rPr lang="zh-CN" altLang="en-US" dirty="0"/>
              <a:t>眼镜的核心搭配硬件，配合实现重力感应、推背感等身体力学体验；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配合</a:t>
            </a:r>
            <a:r>
              <a:rPr lang="en-US" altLang="zh-CN" dirty="0"/>
              <a:t>VR</a:t>
            </a:r>
            <a:r>
              <a:rPr lang="zh-CN" altLang="en-US" dirty="0"/>
              <a:t>眼镜具备方向自动选择功能，</a:t>
            </a:r>
            <a:r>
              <a:rPr lang="en-US" altLang="zh-CN" dirty="0"/>
              <a:t>4D</a:t>
            </a:r>
            <a:r>
              <a:rPr lang="zh-CN" altLang="en-US" dirty="0"/>
              <a:t>座椅配备 菜单遥控器，配合各种场景实现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VR</a:t>
            </a:r>
            <a:r>
              <a:rPr lang="zh-CN" altLang="en-US" dirty="0"/>
              <a:t>座椅配备硬件插件接口，可以接入模拟方向盘、飞行器摇杆或者</a:t>
            </a:r>
            <a:r>
              <a:rPr lang="en-US" altLang="zh-CN" dirty="0"/>
              <a:t>iPad+</a:t>
            </a:r>
            <a:r>
              <a:rPr lang="zh-CN" altLang="en-US" dirty="0"/>
              <a:t>键盘等硬件外设插件，开拓</a:t>
            </a:r>
            <a:r>
              <a:rPr lang="en-US" altLang="zh-CN" dirty="0"/>
              <a:t>VR</a:t>
            </a:r>
            <a:r>
              <a:rPr lang="zh-CN" altLang="en-US" dirty="0"/>
              <a:t>周边产品 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增值功能：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4D</a:t>
            </a:r>
            <a:r>
              <a:rPr lang="zh-CN" altLang="en-US" dirty="0"/>
              <a:t>座椅在未来推广中的终极场景是走入千千万万户普通家庭，放置于客厅、书房或者健身房等位置，在</a:t>
            </a:r>
            <a:r>
              <a:rPr lang="en-US" altLang="zh-CN" dirty="0"/>
              <a:t>VR</a:t>
            </a:r>
            <a:r>
              <a:rPr lang="zh-CN" altLang="en-US" dirty="0"/>
              <a:t>应用的同时应该带来附加价值，集多种功能与一体，比如按摩椅功能，放松、自在、免干扰、回归自我，让用户爱上这一舒适空间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产品价格：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4D</a:t>
            </a:r>
            <a:r>
              <a:rPr lang="zh-CN" altLang="en-US" dirty="0"/>
              <a:t>座椅售价应该在</a:t>
            </a:r>
            <a:r>
              <a:rPr lang="en-US" altLang="zh-CN" dirty="0"/>
              <a:t>10000-20000</a:t>
            </a:r>
            <a:r>
              <a:rPr lang="zh-CN" altLang="en-US" dirty="0"/>
              <a:t>之间，低于同规格按摩椅售价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173599-0957-488E-972F-8CF5B6C63B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558" y="1813074"/>
            <a:ext cx="4923311" cy="35119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C9B9C61-53EA-498F-8343-6CBD74AE00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8671" y="1813074"/>
            <a:ext cx="7935121" cy="3632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84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2350" y="1824474"/>
            <a:ext cx="5345866" cy="30172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961" b="1" kern="0" dirty="0">
                <a:solidFill>
                  <a:schemeClr val="tx2"/>
                </a:solidFill>
                <a:cs typeface="Arial" charset="0"/>
              </a:rPr>
              <a:t>沿途自驾游</a:t>
            </a:r>
            <a:endParaRPr lang="en-US" sz="1961" b="1" kern="0" dirty="0">
              <a:solidFill>
                <a:schemeClr val="tx2"/>
              </a:solidFill>
              <a:cs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52380" y="1566308"/>
            <a:ext cx="4130522" cy="3017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961" b="1" kern="0" dirty="0">
                <a:solidFill>
                  <a:srgbClr val="D83B01"/>
                </a:solidFill>
                <a:cs typeface="Arial" charset="0"/>
              </a:rPr>
              <a:t>景区内游览</a:t>
            </a:r>
            <a:endParaRPr lang="en-US" sz="1961" b="1" kern="0" dirty="0">
              <a:solidFill>
                <a:srgbClr val="D83B01"/>
              </a:solidFill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782003" y="4361291"/>
            <a:ext cx="910077" cy="861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defTabSz="914045" fontAlgn="base">
              <a:spcBef>
                <a:spcPct val="0"/>
              </a:spcBef>
              <a:spcAft>
                <a:spcPts val="300"/>
              </a:spcAft>
              <a:defRPr/>
            </a:pPr>
            <a:r>
              <a:rPr lang="zh-CN" altLang="en-US" sz="1400" i="1" kern="0" dirty="0">
                <a:solidFill>
                  <a:schemeClr val="tx1"/>
                </a:solidFill>
              </a:rPr>
              <a:t>⑧眼镜指示出景区，菜单操作汽车模式</a:t>
            </a:r>
            <a:endParaRPr lang="en-US" sz="1400" i="1" kern="0" dirty="0">
              <a:solidFill>
                <a:schemeClr val="tx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768982" y="3737121"/>
            <a:ext cx="641201" cy="21114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72" kern="0" dirty="0">
                <a:solidFill>
                  <a:srgbClr val="505050"/>
                </a:solidFill>
                <a:cs typeface="Arial" charset="0"/>
              </a:rPr>
              <a:t>Platform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8940688" y="3766417"/>
            <a:ext cx="788677" cy="21114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72" kern="0" dirty="0">
                <a:solidFill>
                  <a:schemeClr val="accent3"/>
                </a:solidFill>
                <a:cs typeface="Arial" charset="0"/>
              </a:rPr>
              <a:t>Ecosystem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71766" y="4405619"/>
            <a:ext cx="307777" cy="21114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372" kern="0" dirty="0">
                <a:solidFill>
                  <a:srgbClr val="505050"/>
                </a:solidFill>
                <a:cs typeface="Arial" charset="0"/>
              </a:rPr>
              <a:t>APP</a:t>
            </a:r>
            <a:endParaRPr lang="en-US" sz="1372" kern="0" dirty="0">
              <a:solidFill>
                <a:srgbClr val="505050"/>
              </a:solidFill>
              <a:cs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958918" y="4405619"/>
            <a:ext cx="880379" cy="2112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72" kern="0" dirty="0">
                <a:solidFill>
                  <a:srgbClr val="505050"/>
                </a:solidFill>
                <a:cs typeface="Arial" charset="0"/>
              </a:rPr>
              <a:t>Distribution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485778" y="4405619"/>
            <a:ext cx="772781" cy="2112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72" kern="0" dirty="0">
                <a:solidFill>
                  <a:srgbClr val="505050"/>
                </a:solidFill>
                <a:cs typeface="Arial" charset="0"/>
              </a:rPr>
              <a:t>Marketing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936413" y="4405619"/>
            <a:ext cx="771045" cy="21114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defTabSz="91404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72" kern="0" dirty="0">
                <a:solidFill>
                  <a:srgbClr val="505050"/>
                </a:solidFill>
                <a:cs typeface="Arial" charset="0"/>
              </a:rPr>
              <a:t>Consumer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778854" y="6492182"/>
            <a:ext cx="212386" cy="1659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896386">
              <a:lnSpc>
                <a:spcPct val="90000"/>
              </a:lnSpc>
              <a:spcAft>
                <a:spcPts val="588"/>
              </a:spcAft>
              <a:defRPr/>
            </a:pPr>
            <a:r>
              <a:rPr lang="en-US" sz="1176" b="1" kern="0" dirty="0">
                <a:solidFill>
                  <a:schemeClr val="accent1"/>
                </a:solidFill>
              </a:rPr>
              <a:t>17</a:t>
            </a:r>
            <a:endParaRPr lang="en-US" sz="1176" kern="0" dirty="0">
              <a:solidFill>
                <a:schemeClr val="accent1"/>
              </a:solidFill>
            </a:endParaRPr>
          </a:p>
        </p:txBody>
      </p:sp>
      <p:sp>
        <p:nvSpPr>
          <p:cNvPr id="18" name="Footer Placeholder 3"/>
          <p:cNvSpPr txBox="1">
            <a:spLocks/>
          </p:cNvSpPr>
          <p:nvPr/>
        </p:nvSpPr>
        <p:spPr>
          <a:xfrm>
            <a:off x="465321" y="6565525"/>
            <a:ext cx="3681263" cy="1659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4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lang="en-US"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45">
              <a:defRPr/>
            </a:pPr>
            <a:r>
              <a:rPr lang="en-AU" sz="1176" kern="0" dirty="0">
                <a:solidFill>
                  <a:srgbClr val="505050"/>
                </a:solidFill>
              </a:rPr>
              <a:t>Copyright © 2016 Accenture  All rights reserved.</a:t>
            </a:r>
          </a:p>
        </p:txBody>
      </p:sp>
      <p:cxnSp>
        <p:nvCxnSpPr>
          <p:cNvPr id="17" name="Straight Connector 36">
            <a:extLst>
              <a:ext uri="{FF2B5EF4-FFF2-40B4-BE49-F238E27FC236}">
                <a16:creationId xmlns:a16="http://schemas.microsoft.com/office/drawing/2014/main" id="{70A6660E-262E-45F1-A358-6801F13788C2}"/>
              </a:ext>
            </a:extLst>
          </p:cNvPr>
          <p:cNvCxnSpPr/>
          <p:nvPr/>
        </p:nvCxnSpPr>
        <p:spPr>
          <a:xfrm>
            <a:off x="418290" y="1337639"/>
            <a:ext cx="11355422" cy="0"/>
          </a:xfrm>
          <a:prstGeom prst="line">
            <a:avLst/>
          </a:prstGeom>
          <a:ln w="28575">
            <a:solidFill>
              <a:schemeClr val="tx2">
                <a:alpha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2047254E-0517-417F-90C1-A32F95F9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67" y="292274"/>
            <a:ext cx="11350580" cy="853303"/>
          </a:xfrm>
        </p:spPr>
        <p:txBody>
          <a:bodyPr vert="horz" wrap="square" lIns="179259" tIns="143407" rIns="179259" bIns="143407" rtlCol="0" anchor="t">
            <a:noAutofit/>
          </a:bodyPr>
          <a:lstStyle/>
          <a:p>
            <a:r>
              <a:rPr lang="en-US" sz="4312" dirty="0"/>
              <a:t>VR</a:t>
            </a:r>
            <a:r>
              <a:rPr lang="en-US" altLang="zh-CN" sz="4312" dirty="0"/>
              <a:t>+</a:t>
            </a:r>
            <a:r>
              <a:rPr lang="zh-CN" altLang="en-US" sz="4312" dirty="0"/>
              <a:t>旅游场景</a:t>
            </a:r>
            <a:endParaRPr lang="en-US" sz="4312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F69B6A-8A3A-4D33-B5A3-3BD64E64A55D}"/>
              </a:ext>
            </a:extLst>
          </p:cNvPr>
          <p:cNvSpPr/>
          <p:nvPr/>
        </p:nvSpPr>
        <p:spPr>
          <a:xfrm>
            <a:off x="270067" y="4834590"/>
            <a:ext cx="168885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①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打开神游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，输入旅游目的地比如“敦煌”，或者选择自驾游路线比如“西北大环线”，规划旅游路线，选择出行方式，点击出发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7AD3A2E-46EA-475D-BBB6-0A42CEA58225}"/>
              </a:ext>
            </a:extLst>
          </p:cNvPr>
          <p:cNvSpPr/>
          <p:nvPr/>
        </p:nvSpPr>
        <p:spPr>
          <a:xfrm>
            <a:off x="2044780" y="4806470"/>
            <a:ext cx="11066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②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坐在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4D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座椅上，带上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眼镜，在菜单手柄上按开始按钮，出发旅行</a:t>
            </a:r>
            <a:endParaRPr lang="zh-CN" altLang="en-US" sz="12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3A85E49-9A9C-4A2B-ADE9-D0F9FA6A0404}"/>
              </a:ext>
            </a:extLst>
          </p:cNvPr>
          <p:cNvSpPr/>
          <p:nvPr/>
        </p:nvSpPr>
        <p:spPr>
          <a:xfrm>
            <a:off x="3351240" y="4852327"/>
            <a:ext cx="11066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③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开始默认汽车模式（可选走路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直升机等），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眼镜领略沿途风光；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AutoShape 3">
            <a:extLst>
              <a:ext uri="{FF2B5EF4-FFF2-40B4-BE49-F238E27FC236}">
                <a16:creationId xmlns:a16="http://schemas.microsoft.com/office/drawing/2014/main" id="{6A9D25F8-9E48-400F-AF3A-EE984A0325B9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454025" y="2057400"/>
            <a:ext cx="10583863" cy="342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E72D4702-6482-474E-9110-2234F0C48790}"/>
              </a:ext>
            </a:extLst>
          </p:cNvPr>
          <p:cNvSpPr>
            <a:spLocks noEditPoints="1"/>
          </p:cNvSpPr>
          <p:nvPr/>
        </p:nvSpPr>
        <p:spPr bwMode="auto">
          <a:xfrm>
            <a:off x="7231063" y="2168525"/>
            <a:ext cx="3190875" cy="3205163"/>
          </a:xfrm>
          <a:custGeom>
            <a:avLst/>
            <a:gdLst>
              <a:gd name="T0" fmla="*/ 3406 w 3414"/>
              <a:gd name="T1" fmla="*/ 1866 h 3413"/>
              <a:gd name="T2" fmla="*/ 3384 w 3414"/>
              <a:gd name="T3" fmla="*/ 2024 h 3413"/>
              <a:gd name="T4" fmla="*/ 3344 w 3414"/>
              <a:gd name="T5" fmla="*/ 2192 h 3413"/>
              <a:gd name="T6" fmla="*/ 3292 w 3414"/>
              <a:gd name="T7" fmla="*/ 2343 h 3413"/>
              <a:gd name="T8" fmla="*/ 3193 w 3414"/>
              <a:gd name="T9" fmla="*/ 2546 h 3413"/>
              <a:gd name="T10" fmla="*/ 3108 w 3414"/>
              <a:gd name="T11" fmla="*/ 2681 h 3413"/>
              <a:gd name="T12" fmla="*/ 3006 w 3414"/>
              <a:gd name="T13" fmla="*/ 2814 h 3413"/>
              <a:gd name="T14" fmla="*/ 2893 w 3414"/>
              <a:gd name="T15" fmla="*/ 2934 h 3413"/>
              <a:gd name="T16" fmla="*/ 2720 w 3414"/>
              <a:gd name="T17" fmla="*/ 3080 h 3413"/>
              <a:gd name="T18" fmla="*/ 2588 w 3414"/>
              <a:gd name="T19" fmla="*/ 3169 h 3413"/>
              <a:gd name="T20" fmla="*/ 2448 w 3414"/>
              <a:gd name="T21" fmla="*/ 3245 h 3413"/>
              <a:gd name="T22" fmla="*/ 2288 w 3414"/>
              <a:gd name="T23" fmla="*/ 3312 h 3413"/>
              <a:gd name="T24" fmla="*/ 2071 w 3414"/>
              <a:gd name="T25" fmla="*/ 3374 h 3413"/>
              <a:gd name="T26" fmla="*/ 1914 w 3414"/>
              <a:gd name="T27" fmla="*/ 3401 h 3413"/>
              <a:gd name="T28" fmla="*/ 1741 w 3414"/>
              <a:gd name="T29" fmla="*/ 3413 h 3413"/>
              <a:gd name="T30" fmla="*/ 1515 w 3414"/>
              <a:gd name="T31" fmla="*/ 3403 h 3413"/>
              <a:gd name="T32" fmla="*/ 1358 w 3414"/>
              <a:gd name="T33" fmla="*/ 3377 h 3413"/>
              <a:gd name="T34" fmla="*/ 1203 w 3414"/>
              <a:gd name="T35" fmla="*/ 3337 h 3413"/>
              <a:gd name="T36" fmla="*/ 1041 w 3414"/>
              <a:gd name="T37" fmla="*/ 3278 h 3413"/>
              <a:gd name="T38" fmla="*/ 899 w 3414"/>
              <a:gd name="T39" fmla="*/ 3210 h 3413"/>
              <a:gd name="T40" fmla="*/ 760 w 3414"/>
              <a:gd name="T41" fmla="*/ 3127 h 3413"/>
              <a:gd name="T42" fmla="*/ 581 w 3414"/>
              <a:gd name="T43" fmla="*/ 2989 h 3413"/>
              <a:gd name="T44" fmla="*/ 466 w 3414"/>
              <a:gd name="T45" fmla="*/ 2878 h 3413"/>
              <a:gd name="T46" fmla="*/ 362 w 3414"/>
              <a:gd name="T47" fmla="*/ 2757 h 3413"/>
              <a:gd name="T48" fmla="*/ 263 w 3414"/>
              <a:gd name="T49" fmla="*/ 2616 h 3413"/>
              <a:gd name="T50" fmla="*/ 155 w 3414"/>
              <a:gd name="T51" fmla="*/ 2417 h 3413"/>
              <a:gd name="T52" fmla="*/ 95 w 3414"/>
              <a:gd name="T53" fmla="*/ 2269 h 3413"/>
              <a:gd name="T54" fmla="*/ 50 w 3414"/>
              <a:gd name="T55" fmla="*/ 2116 h 3413"/>
              <a:gd name="T56" fmla="*/ 18 w 3414"/>
              <a:gd name="T57" fmla="*/ 1946 h 3413"/>
              <a:gd name="T58" fmla="*/ 1 w 3414"/>
              <a:gd name="T59" fmla="*/ 1721 h 3413"/>
              <a:gd name="T60" fmla="*/ 7 w 3414"/>
              <a:gd name="T61" fmla="*/ 1562 h 3413"/>
              <a:gd name="T62" fmla="*/ 30 w 3414"/>
              <a:gd name="T63" fmla="*/ 1390 h 3413"/>
              <a:gd name="T64" fmla="*/ 66 w 3414"/>
              <a:gd name="T65" fmla="*/ 1235 h 3413"/>
              <a:gd name="T66" fmla="*/ 143 w 3414"/>
              <a:gd name="T67" fmla="*/ 1023 h 3413"/>
              <a:gd name="T68" fmla="*/ 214 w 3414"/>
              <a:gd name="T69" fmla="*/ 879 h 3413"/>
              <a:gd name="T70" fmla="*/ 298 w 3414"/>
              <a:gd name="T71" fmla="*/ 743 h 3413"/>
              <a:gd name="T72" fmla="*/ 394 w 3414"/>
              <a:gd name="T73" fmla="*/ 616 h 3413"/>
              <a:gd name="T74" fmla="*/ 511 w 3414"/>
              <a:gd name="T75" fmla="*/ 489 h 3413"/>
              <a:gd name="T76" fmla="*/ 682 w 3414"/>
              <a:gd name="T77" fmla="*/ 342 h 3413"/>
              <a:gd name="T78" fmla="*/ 814 w 3414"/>
              <a:gd name="T79" fmla="*/ 252 h 3413"/>
              <a:gd name="T80" fmla="*/ 954 w 3414"/>
              <a:gd name="T81" fmla="*/ 175 h 3413"/>
              <a:gd name="T82" fmla="*/ 1113 w 3414"/>
              <a:gd name="T83" fmla="*/ 106 h 3413"/>
              <a:gd name="T84" fmla="*/ 1329 w 3414"/>
              <a:gd name="T85" fmla="*/ 41 h 3413"/>
              <a:gd name="T86" fmla="*/ 1486 w 3414"/>
              <a:gd name="T87" fmla="*/ 14 h 3413"/>
              <a:gd name="T88" fmla="*/ 1659 w 3414"/>
              <a:gd name="T89" fmla="*/ 1 h 3413"/>
              <a:gd name="T90" fmla="*/ 1884 w 3414"/>
              <a:gd name="T91" fmla="*/ 9 h 3413"/>
              <a:gd name="T92" fmla="*/ 2042 w 3414"/>
              <a:gd name="T93" fmla="*/ 33 h 3413"/>
              <a:gd name="T94" fmla="*/ 2210 w 3414"/>
              <a:gd name="T95" fmla="*/ 75 h 3413"/>
              <a:gd name="T96" fmla="*/ 2360 w 3414"/>
              <a:gd name="T97" fmla="*/ 129 h 3413"/>
              <a:gd name="T98" fmla="*/ 2562 w 3414"/>
              <a:gd name="T99" fmla="*/ 229 h 3413"/>
              <a:gd name="T100" fmla="*/ 2697 w 3414"/>
              <a:gd name="T101" fmla="*/ 316 h 3413"/>
              <a:gd name="T102" fmla="*/ 2832 w 3414"/>
              <a:gd name="T103" fmla="*/ 423 h 3413"/>
              <a:gd name="T104" fmla="*/ 2946 w 3414"/>
              <a:gd name="T105" fmla="*/ 532 h 3413"/>
              <a:gd name="T106" fmla="*/ 3051 w 3414"/>
              <a:gd name="T107" fmla="*/ 655 h 3413"/>
              <a:gd name="T108" fmla="*/ 3179 w 3414"/>
              <a:gd name="T109" fmla="*/ 841 h 3413"/>
              <a:gd name="T110" fmla="*/ 3253 w 3414"/>
              <a:gd name="T111" fmla="*/ 982 h 3413"/>
              <a:gd name="T112" fmla="*/ 3314 w 3414"/>
              <a:gd name="T113" fmla="*/ 1130 h 3413"/>
              <a:gd name="T114" fmla="*/ 3364 w 3414"/>
              <a:gd name="T115" fmla="*/ 1295 h 3413"/>
              <a:gd name="T116" fmla="*/ 3404 w 3414"/>
              <a:gd name="T117" fmla="*/ 1518 h 3413"/>
              <a:gd name="T118" fmla="*/ 3414 w 3414"/>
              <a:gd name="T119" fmla="*/ 1677 h 3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414" h="3413">
                <a:moveTo>
                  <a:pt x="3414" y="1706"/>
                </a:moveTo>
                <a:lnTo>
                  <a:pt x="3414" y="1706"/>
                </a:lnTo>
                <a:lnTo>
                  <a:pt x="3414" y="1720"/>
                </a:lnTo>
                <a:moveTo>
                  <a:pt x="3412" y="1786"/>
                </a:moveTo>
                <a:lnTo>
                  <a:pt x="3412" y="1786"/>
                </a:lnTo>
                <a:lnTo>
                  <a:pt x="3412" y="1800"/>
                </a:lnTo>
                <a:moveTo>
                  <a:pt x="3406" y="1866"/>
                </a:moveTo>
                <a:lnTo>
                  <a:pt x="3406" y="1866"/>
                </a:lnTo>
                <a:lnTo>
                  <a:pt x="3405" y="1879"/>
                </a:lnTo>
                <a:moveTo>
                  <a:pt x="3397" y="1945"/>
                </a:moveTo>
                <a:lnTo>
                  <a:pt x="3397" y="1945"/>
                </a:lnTo>
                <a:lnTo>
                  <a:pt x="3395" y="1958"/>
                </a:lnTo>
                <a:moveTo>
                  <a:pt x="3384" y="2024"/>
                </a:moveTo>
                <a:lnTo>
                  <a:pt x="3384" y="2024"/>
                </a:lnTo>
                <a:lnTo>
                  <a:pt x="3382" y="2037"/>
                </a:lnTo>
                <a:moveTo>
                  <a:pt x="3368" y="2102"/>
                </a:moveTo>
                <a:lnTo>
                  <a:pt x="3368" y="2102"/>
                </a:lnTo>
                <a:lnTo>
                  <a:pt x="3365" y="2115"/>
                </a:lnTo>
                <a:moveTo>
                  <a:pt x="3348" y="2179"/>
                </a:moveTo>
                <a:lnTo>
                  <a:pt x="3348" y="2179"/>
                </a:lnTo>
                <a:lnTo>
                  <a:pt x="3344" y="2192"/>
                </a:lnTo>
                <a:moveTo>
                  <a:pt x="3324" y="2255"/>
                </a:moveTo>
                <a:lnTo>
                  <a:pt x="3324" y="2255"/>
                </a:lnTo>
                <a:lnTo>
                  <a:pt x="3321" y="2263"/>
                </a:lnTo>
                <a:lnTo>
                  <a:pt x="3320" y="2268"/>
                </a:lnTo>
                <a:moveTo>
                  <a:pt x="3296" y="2330"/>
                </a:moveTo>
                <a:lnTo>
                  <a:pt x="3296" y="2330"/>
                </a:lnTo>
                <a:lnTo>
                  <a:pt x="3292" y="2343"/>
                </a:lnTo>
                <a:moveTo>
                  <a:pt x="3265" y="2404"/>
                </a:moveTo>
                <a:lnTo>
                  <a:pt x="3265" y="2404"/>
                </a:lnTo>
                <a:lnTo>
                  <a:pt x="3260" y="2416"/>
                </a:lnTo>
                <a:moveTo>
                  <a:pt x="3231" y="2476"/>
                </a:moveTo>
                <a:lnTo>
                  <a:pt x="3231" y="2476"/>
                </a:lnTo>
                <a:lnTo>
                  <a:pt x="3225" y="2488"/>
                </a:lnTo>
                <a:moveTo>
                  <a:pt x="3193" y="2546"/>
                </a:moveTo>
                <a:lnTo>
                  <a:pt x="3193" y="2546"/>
                </a:lnTo>
                <a:lnTo>
                  <a:pt x="3187" y="2558"/>
                </a:lnTo>
                <a:moveTo>
                  <a:pt x="3152" y="2615"/>
                </a:moveTo>
                <a:lnTo>
                  <a:pt x="3152" y="2615"/>
                </a:lnTo>
                <a:lnTo>
                  <a:pt x="3145" y="2626"/>
                </a:lnTo>
                <a:moveTo>
                  <a:pt x="3108" y="2681"/>
                </a:moveTo>
                <a:lnTo>
                  <a:pt x="3108" y="2681"/>
                </a:lnTo>
                <a:lnTo>
                  <a:pt x="3101" y="2692"/>
                </a:lnTo>
                <a:moveTo>
                  <a:pt x="3061" y="2746"/>
                </a:moveTo>
                <a:lnTo>
                  <a:pt x="3061" y="2746"/>
                </a:lnTo>
                <a:lnTo>
                  <a:pt x="3053" y="2756"/>
                </a:lnTo>
                <a:moveTo>
                  <a:pt x="3011" y="2808"/>
                </a:moveTo>
                <a:lnTo>
                  <a:pt x="3011" y="2808"/>
                </a:lnTo>
                <a:lnTo>
                  <a:pt x="3006" y="2814"/>
                </a:lnTo>
                <a:lnTo>
                  <a:pt x="3003" y="2818"/>
                </a:lnTo>
                <a:moveTo>
                  <a:pt x="2958" y="2867"/>
                </a:moveTo>
                <a:lnTo>
                  <a:pt x="2958" y="2867"/>
                </a:lnTo>
                <a:lnTo>
                  <a:pt x="2949" y="2877"/>
                </a:lnTo>
                <a:moveTo>
                  <a:pt x="2902" y="2925"/>
                </a:moveTo>
                <a:lnTo>
                  <a:pt x="2902" y="2925"/>
                </a:lnTo>
                <a:lnTo>
                  <a:pt x="2893" y="2934"/>
                </a:lnTo>
                <a:moveTo>
                  <a:pt x="2844" y="2979"/>
                </a:moveTo>
                <a:lnTo>
                  <a:pt x="2844" y="2979"/>
                </a:lnTo>
                <a:lnTo>
                  <a:pt x="2834" y="2988"/>
                </a:lnTo>
                <a:moveTo>
                  <a:pt x="2783" y="3031"/>
                </a:moveTo>
                <a:lnTo>
                  <a:pt x="2783" y="3031"/>
                </a:lnTo>
                <a:lnTo>
                  <a:pt x="2773" y="3039"/>
                </a:lnTo>
                <a:moveTo>
                  <a:pt x="2720" y="3080"/>
                </a:moveTo>
                <a:lnTo>
                  <a:pt x="2720" y="3080"/>
                </a:lnTo>
                <a:lnTo>
                  <a:pt x="2710" y="3088"/>
                </a:lnTo>
                <a:moveTo>
                  <a:pt x="2655" y="3126"/>
                </a:moveTo>
                <a:lnTo>
                  <a:pt x="2655" y="3126"/>
                </a:lnTo>
                <a:lnTo>
                  <a:pt x="2644" y="3133"/>
                </a:lnTo>
                <a:moveTo>
                  <a:pt x="2588" y="3169"/>
                </a:moveTo>
                <a:lnTo>
                  <a:pt x="2588" y="3169"/>
                </a:lnTo>
                <a:lnTo>
                  <a:pt x="2576" y="3175"/>
                </a:lnTo>
                <a:moveTo>
                  <a:pt x="2519" y="3209"/>
                </a:moveTo>
                <a:lnTo>
                  <a:pt x="2519" y="3209"/>
                </a:lnTo>
                <a:lnTo>
                  <a:pt x="2516" y="3210"/>
                </a:lnTo>
                <a:lnTo>
                  <a:pt x="2507" y="3215"/>
                </a:lnTo>
                <a:moveTo>
                  <a:pt x="2448" y="3245"/>
                </a:moveTo>
                <a:lnTo>
                  <a:pt x="2448" y="3245"/>
                </a:lnTo>
                <a:lnTo>
                  <a:pt x="2436" y="3251"/>
                </a:lnTo>
                <a:moveTo>
                  <a:pt x="2375" y="3277"/>
                </a:moveTo>
                <a:lnTo>
                  <a:pt x="2375" y="3277"/>
                </a:lnTo>
                <a:lnTo>
                  <a:pt x="2363" y="3283"/>
                </a:lnTo>
                <a:moveTo>
                  <a:pt x="2301" y="3307"/>
                </a:moveTo>
                <a:lnTo>
                  <a:pt x="2301" y="3307"/>
                </a:lnTo>
                <a:lnTo>
                  <a:pt x="2288" y="3312"/>
                </a:lnTo>
                <a:moveTo>
                  <a:pt x="2225" y="3333"/>
                </a:moveTo>
                <a:lnTo>
                  <a:pt x="2225" y="3333"/>
                </a:lnTo>
                <a:lnTo>
                  <a:pt x="2212" y="3337"/>
                </a:lnTo>
                <a:moveTo>
                  <a:pt x="2149" y="3355"/>
                </a:moveTo>
                <a:lnTo>
                  <a:pt x="2149" y="3355"/>
                </a:lnTo>
                <a:lnTo>
                  <a:pt x="2136" y="3359"/>
                </a:lnTo>
                <a:moveTo>
                  <a:pt x="2071" y="3374"/>
                </a:moveTo>
                <a:lnTo>
                  <a:pt x="2071" y="3374"/>
                </a:lnTo>
                <a:lnTo>
                  <a:pt x="2058" y="3377"/>
                </a:lnTo>
                <a:moveTo>
                  <a:pt x="1993" y="3390"/>
                </a:moveTo>
                <a:lnTo>
                  <a:pt x="1993" y="3390"/>
                </a:lnTo>
                <a:lnTo>
                  <a:pt x="1980" y="3392"/>
                </a:lnTo>
                <a:moveTo>
                  <a:pt x="1914" y="3401"/>
                </a:moveTo>
                <a:lnTo>
                  <a:pt x="1914" y="3401"/>
                </a:lnTo>
                <a:lnTo>
                  <a:pt x="1900" y="3403"/>
                </a:lnTo>
                <a:moveTo>
                  <a:pt x="1834" y="3408"/>
                </a:moveTo>
                <a:lnTo>
                  <a:pt x="1834" y="3408"/>
                </a:lnTo>
                <a:lnTo>
                  <a:pt x="1821" y="3409"/>
                </a:lnTo>
                <a:moveTo>
                  <a:pt x="1755" y="3412"/>
                </a:moveTo>
                <a:lnTo>
                  <a:pt x="1755" y="3412"/>
                </a:lnTo>
                <a:lnTo>
                  <a:pt x="1741" y="3413"/>
                </a:lnTo>
                <a:moveTo>
                  <a:pt x="1675" y="3413"/>
                </a:moveTo>
                <a:lnTo>
                  <a:pt x="1675" y="3413"/>
                </a:lnTo>
                <a:lnTo>
                  <a:pt x="1661" y="3412"/>
                </a:lnTo>
                <a:moveTo>
                  <a:pt x="1595" y="3409"/>
                </a:moveTo>
                <a:lnTo>
                  <a:pt x="1595" y="3409"/>
                </a:lnTo>
                <a:lnTo>
                  <a:pt x="1582" y="3408"/>
                </a:lnTo>
                <a:moveTo>
                  <a:pt x="1515" y="3403"/>
                </a:moveTo>
                <a:lnTo>
                  <a:pt x="1515" y="3403"/>
                </a:lnTo>
                <a:lnTo>
                  <a:pt x="1515" y="3403"/>
                </a:lnTo>
                <a:lnTo>
                  <a:pt x="1502" y="3401"/>
                </a:lnTo>
                <a:moveTo>
                  <a:pt x="1436" y="3392"/>
                </a:moveTo>
                <a:lnTo>
                  <a:pt x="1436" y="3392"/>
                </a:lnTo>
                <a:lnTo>
                  <a:pt x="1423" y="3390"/>
                </a:lnTo>
                <a:moveTo>
                  <a:pt x="1358" y="3377"/>
                </a:moveTo>
                <a:lnTo>
                  <a:pt x="1358" y="3377"/>
                </a:lnTo>
                <a:lnTo>
                  <a:pt x="1345" y="3375"/>
                </a:lnTo>
                <a:moveTo>
                  <a:pt x="1280" y="3359"/>
                </a:moveTo>
                <a:lnTo>
                  <a:pt x="1280" y="3359"/>
                </a:lnTo>
                <a:lnTo>
                  <a:pt x="1267" y="3356"/>
                </a:lnTo>
                <a:moveTo>
                  <a:pt x="1203" y="3337"/>
                </a:moveTo>
                <a:lnTo>
                  <a:pt x="1203" y="3337"/>
                </a:lnTo>
                <a:lnTo>
                  <a:pt x="1191" y="3333"/>
                </a:lnTo>
                <a:moveTo>
                  <a:pt x="1128" y="3312"/>
                </a:moveTo>
                <a:lnTo>
                  <a:pt x="1128" y="3312"/>
                </a:lnTo>
                <a:lnTo>
                  <a:pt x="1115" y="3307"/>
                </a:lnTo>
                <a:moveTo>
                  <a:pt x="1053" y="3283"/>
                </a:moveTo>
                <a:lnTo>
                  <a:pt x="1053" y="3283"/>
                </a:lnTo>
                <a:lnTo>
                  <a:pt x="1041" y="3278"/>
                </a:lnTo>
                <a:moveTo>
                  <a:pt x="980" y="3251"/>
                </a:moveTo>
                <a:lnTo>
                  <a:pt x="980" y="3251"/>
                </a:lnTo>
                <a:lnTo>
                  <a:pt x="980" y="3251"/>
                </a:lnTo>
                <a:lnTo>
                  <a:pt x="968" y="3245"/>
                </a:lnTo>
                <a:moveTo>
                  <a:pt x="909" y="3215"/>
                </a:moveTo>
                <a:lnTo>
                  <a:pt x="909" y="3215"/>
                </a:lnTo>
                <a:lnTo>
                  <a:pt x="899" y="3210"/>
                </a:lnTo>
                <a:lnTo>
                  <a:pt x="897" y="3209"/>
                </a:lnTo>
                <a:moveTo>
                  <a:pt x="839" y="3176"/>
                </a:moveTo>
                <a:lnTo>
                  <a:pt x="839" y="3176"/>
                </a:lnTo>
                <a:lnTo>
                  <a:pt x="828" y="3170"/>
                </a:lnTo>
                <a:moveTo>
                  <a:pt x="772" y="3134"/>
                </a:moveTo>
                <a:lnTo>
                  <a:pt x="772" y="3134"/>
                </a:lnTo>
                <a:lnTo>
                  <a:pt x="760" y="3127"/>
                </a:lnTo>
                <a:moveTo>
                  <a:pt x="706" y="3088"/>
                </a:moveTo>
                <a:lnTo>
                  <a:pt x="706" y="3088"/>
                </a:lnTo>
                <a:lnTo>
                  <a:pt x="695" y="3081"/>
                </a:lnTo>
                <a:moveTo>
                  <a:pt x="643" y="3040"/>
                </a:moveTo>
                <a:lnTo>
                  <a:pt x="643" y="3040"/>
                </a:lnTo>
                <a:lnTo>
                  <a:pt x="632" y="3032"/>
                </a:lnTo>
                <a:moveTo>
                  <a:pt x="581" y="2989"/>
                </a:moveTo>
                <a:lnTo>
                  <a:pt x="581" y="2989"/>
                </a:lnTo>
                <a:lnTo>
                  <a:pt x="571" y="2980"/>
                </a:lnTo>
                <a:moveTo>
                  <a:pt x="522" y="2935"/>
                </a:moveTo>
                <a:lnTo>
                  <a:pt x="522" y="2935"/>
                </a:lnTo>
                <a:lnTo>
                  <a:pt x="513" y="2926"/>
                </a:lnTo>
                <a:moveTo>
                  <a:pt x="466" y="2878"/>
                </a:moveTo>
                <a:lnTo>
                  <a:pt x="466" y="2878"/>
                </a:lnTo>
                <a:lnTo>
                  <a:pt x="457" y="2868"/>
                </a:lnTo>
                <a:moveTo>
                  <a:pt x="413" y="2819"/>
                </a:moveTo>
                <a:lnTo>
                  <a:pt x="413" y="2819"/>
                </a:lnTo>
                <a:lnTo>
                  <a:pt x="408" y="2814"/>
                </a:lnTo>
                <a:lnTo>
                  <a:pt x="404" y="2809"/>
                </a:lnTo>
                <a:moveTo>
                  <a:pt x="362" y="2757"/>
                </a:moveTo>
                <a:lnTo>
                  <a:pt x="362" y="2757"/>
                </a:lnTo>
                <a:lnTo>
                  <a:pt x="354" y="2747"/>
                </a:lnTo>
                <a:moveTo>
                  <a:pt x="315" y="2693"/>
                </a:moveTo>
                <a:lnTo>
                  <a:pt x="315" y="2693"/>
                </a:lnTo>
                <a:lnTo>
                  <a:pt x="307" y="2682"/>
                </a:lnTo>
                <a:moveTo>
                  <a:pt x="270" y="2627"/>
                </a:moveTo>
                <a:lnTo>
                  <a:pt x="270" y="2627"/>
                </a:lnTo>
                <a:lnTo>
                  <a:pt x="263" y="2616"/>
                </a:lnTo>
                <a:moveTo>
                  <a:pt x="229" y="2559"/>
                </a:moveTo>
                <a:lnTo>
                  <a:pt x="229" y="2559"/>
                </a:lnTo>
                <a:lnTo>
                  <a:pt x="222" y="2547"/>
                </a:lnTo>
                <a:moveTo>
                  <a:pt x="190" y="2489"/>
                </a:moveTo>
                <a:lnTo>
                  <a:pt x="190" y="2489"/>
                </a:lnTo>
                <a:lnTo>
                  <a:pt x="184" y="2477"/>
                </a:lnTo>
                <a:moveTo>
                  <a:pt x="155" y="2417"/>
                </a:moveTo>
                <a:lnTo>
                  <a:pt x="155" y="2417"/>
                </a:lnTo>
                <a:lnTo>
                  <a:pt x="150" y="2405"/>
                </a:lnTo>
                <a:moveTo>
                  <a:pt x="123" y="2344"/>
                </a:moveTo>
                <a:lnTo>
                  <a:pt x="123" y="2344"/>
                </a:lnTo>
                <a:lnTo>
                  <a:pt x="119" y="2331"/>
                </a:lnTo>
                <a:moveTo>
                  <a:pt x="95" y="2269"/>
                </a:moveTo>
                <a:lnTo>
                  <a:pt x="95" y="2269"/>
                </a:lnTo>
                <a:lnTo>
                  <a:pt x="93" y="2263"/>
                </a:lnTo>
                <a:lnTo>
                  <a:pt x="91" y="2257"/>
                </a:lnTo>
                <a:moveTo>
                  <a:pt x="71" y="2193"/>
                </a:moveTo>
                <a:lnTo>
                  <a:pt x="71" y="2193"/>
                </a:lnTo>
                <a:lnTo>
                  <a:pt x="67" y="2180"/>
                </a:lnTo>
                <a:moveTo>
                  <a:pt x="50" y="2116"/>
                </a:moveTo>
                <a:lnTo>
                  <a:pt x="50" y="2116"/>
                </a:lnTo>
                <a:lnTo>
                  <a:pt x="47" y="2103"/>
                </a:lnTo>
                <a:moveTo>
                  <a:pt x="33" y="2038"/>
                </a:moveTo>
                <a:lnTo>
                  <a:pt x="33" y="2038"/>
                </a:lnTo>
                <a:lnTo>
                  <a:pt x="30" y="2025"/>
                </a:lnTo>
                <a:moveTo>
                  <a:pt x="19" y="1960"/>
                </a:moveTo>
                <a:lnTo>
                  <a:pt x="19" y="1960"/>
                </a:lnTo>
                <a:lnTo>
                  <a:pt x="18" y="1946"/>
                </a:lnTo>
                <a:moveTo>
                  <a:pt x="9" y="1880"/>
                </a:moveTo>
                <a:lnTo>
                  <a:pt x="9" y="1880"/>
                </a:lnTo>
                <a:lnTo>
                  <a:pt x="8" y="1867"/>
                </a:lnTo>
                <a:moveTo>
                  <a:pt x="3" y="1801"/>
                </a:moveTo>
                <a:lnTo>
                  <a:pt x="3" y="1801"/>
                </a:lnTo>
                <a:lnTo>
                  <a:pt x="2" y="1788"/>
                </a:lnTo>
                <a:moveTo>
                  <a:pt x="1" y="1721"/>
                </a:moveTo>
                <a:lnTo>
                  <a:pt x="1" y="1721"/>
                </a:lnTo>
                <a:lnTo>
                  <a:pt x="0" y="1708"/>
                </a:lnTo>
                <a:moveTo>
                  <a:pt x="2" y="1641"/>
                </a:moveTo>
                <a:lnTo>
                  <a:pt x="2" y="1641"/>
                </a:lnTo>
                <a:lnTo>
                  <a:pt x="2" y="1628"/>
                </a:lnTo>
                <a:moveTo>
                  <a:pt x="7" y="1562"/>
                </a:moveTo>
                <a:lnTo>
                  <a:pt x="7" y="1562"/>
                </a:lnTo>
                <a:lnTo>
                  <a:pt x="8" y="1548"/>
                </a:lnTo>
                <a:moveTo>
                  <a:pt x="15" y="1482"/>
                </a:moveTo>
                <a:lnTo>
                  <a:pt x="15" y="1482"/>
                </a:lnTo>
                <a:lnTo>
                  <a:pt x="17" y="1469"/>
                </a:lnTo>
                <a:moveTo>
                  <a:pt x="27" y="1403"/>
                </a:moveTo>
                <a:lnTo>
                  <a:pt x="27" y="1403"/>
                </a:lnTo>
                <a:lnTo>
                  <a:pt x="30" y="1390"/>
                </a:lnTo>
                <a:moveTo>
                  <a:pt x="43" y="1325"/>
                </a:moveTo>
                <a:lnTo>
                  <a:pt x="43" y="1325"/>
                </a:lnTo>
                <a:lnTo>
                  <a:pt x="46" y="1312"/>
                </a:lnTo>
                <a:moveTo>
                  <a:pt x="63" y="1248"/>
                </a:moveTo>
                <a:lnTo>
                  <a:pt x="63" y="1248"/>
                </a:lnTo>
                <a:lnTo>
                  <a:pt x="65" y="1238"/>
                </a:lnTo>
                <a:lnTo>
                  <a:pt x="66" y="1235"/>
                </a:lnTo>
                <a:moveTo>
                  <a:pt x="86" y="1171"/>
                </a:moveTo>
                <a:lnTo>
                  <a:pt x="86" y="1171"/>
                </a:lnTo>
                <a:lnTo>
                  <a:pt x="90" y="1159"/>
                </a:lnTo>
                <a:moveTo>
                  <a:pt x="113" y="1096"/>
                </a:moveTo>
                <a:lnTo>
                  <a:pt x="113" y="1096"/>
                </a:lnTo>
                <a:lnTo>
                  <a:pt x="118" y="1084"/>
                </a:lnTo>
                <a:moveTo>
                  <a:pt x="143" y="1023"/>
                </a:moveTo>
                <a:lnTo>
                  <a:pt x="143" y="1023"/>
                </a:lnTo>
                <a:lnTo>
                  <a:pt x="149" y="1010"/>
                </a:lnTo>
                <a:moveTo>
                  <a:pt x="177" y="950"/>
                </a:moveTo>
                <a:lnTo>
                  <a:pt x="177" y="950"/>
                </a:lnTo>
                <a:lnTo>
                  <a:pt x="183" y="938"/>
                </a:lnTo>
                <a:moveTo>
                  <a:pt x="214" y="879"/>
                </a:moveTo>
                <a:lnTo>
                  <a:pt x="214" y="879"/>
                </a:lnTo>
                <a:lnTo>
                  <a:pt x="221" y="868"/>
                </a:lnTo>
                <a:moveTo>
                  <a:pt x="254" y="810"/>
                </a:moveTo>
                <a:lnTo>
                  <a:pt x="254" y="810"/>
                </a:lnTo>
                <a:lnTo>
                  <a:pt x="261" y="799"/>
                </a:lnTo>
                <a:moveTo>
                  <a:pt x="298" y="743"/>
                </a:moveTo>
                <a:lnTo>
                  <a:pt x="298" y="743"/>
                </a:lnTo>
                <a:lnTo>
                  <a:pt x="298" y="743"/>
                </a:lnTo>
                <a:lnTo>
                  <a:pt x="305" y="733"/>
                </a:lnTo>
                <a:moveTo>
                  <a:pt x="344" y="679"/>
                </a:moveTo>
                <a:lnTo>
                  <a:pt x="344" y="679"/>
                </a:lnTo>
                <a:lnTo>
                  <a:pt x="351" y="669"/>
                </a:lnTo>
                <a:lnTo>
                  <a:pt x="352" y="668"/>
                </a:lnTo>
                <a:moveTo>
                  <a:pt x="394" y="616"/>
                </a:moveTo>
                <a:lnTo>
                  <a:pt x="394" y="616"/>
                </a:lnTo>
                <a:lnTo>
                  <a:pt x="402" y="606"/>
                </a:lnTo>
                <a:moveTo>
                  <a:pt x="447" y="556"/>
                </a:moveTo>
                <a:lnTo>
                  <a:pt x="447" y="556"/>
                </a:lnTo>
                <a:lnTo>
                  <a:pt x="455" y="546"/>
                </a:lnTo>
                <a:moveTo>
                  <a:pt x="502" y="499"/>
                </a:moveTo>
                <a:lnTo>
                  <a:pt x="502" y="499"/>
                </a:lnTo>
                <a:lnTo>
                  <a:pt x="511" y="489"/>
                </a:lnTo>
                <a:moveTo>
                  <a:pt x="559" y="444"/>
                </a:moveTo>
                <a:lnTo>
                  <a:pt x="559" y="444"/>
                </a:lnTo>
                <a:lnTo>
                  <a:pt x="569" y="435"/>
                </a:lnTo>
                <a:moveTo>
                  <a:pt x="620" y="391"/>
                </a:moveTo>
                <a:lnTo>
                  <a:pt x="620" y="391"/>
                </a:lnTo>
                <a:lnTo>
                  <a:pt x="630" y="383"/>
                </a:lnTo>
                <a:moveTo>
                  <a:pt x="682" y="342"/>
                </a:moveTo>
                <a:lnTo>
                  <a:pt x="682" y="342"/>
                </a:lnTo>
                <a:lnTo>
                  <a:pt x="693" y="334"/>
                </a:lnTo>
                <a:moveTo>
                  <a:pt x="747" y="295"/>
                </a:moveTo>
                <a:lnTo>
                  <a:pt x="747" y="295"/>
                </a:lnTo>
                <a:lnTo>
                  <a:pt x="758" y="288"/>
                </a:lnTo>
                <a:moveTo>
                  <a:pt x="814" y="252"/>
                </a:moveTo>
                <a:lnTo>
                  <a:pt x="814" y="252"/>
                </a:lnTo>
                <a:lnTo>
                  <a:pt x="820" y="248"/>
                </a:lnTo>
                <a:lnTo>
                  <a:pt x="825" y="245"/>
                </a:lnTo>
                <a:moveTo>
                  <a:pt x="883" y="212"/>
                </a:moveTo>
                <a:lnTo>
                  <a:pt x="883" y="212"/>
                </a:lnTo>
                <a:lnTo>
                  <a:pt x="895" y="205"/>
                </a:lnTo>
                <a:moveTo>
                  <a:pt x="954" y="175"/>
                </a:moveTo>
                <a:lnTo>
                  <a:pt x="954" y="175"/>
                </a:lnTo>
                <a:lnTo>
                  <a:pt x="966" y="169"/>
                </a:lnTo>
                <a:moveTo>
                  <a:pt x="1026" y="141"/>
                </a:moveTo>
                <a:lnTo>
                  <a:pt x="1026" y="141"/>
                </a:lnTo>
                <a:lnTo>
                  <a:pt x="1039" y="136"/>
                </a:lnTo>
                <a:moveTo>
                  <a:pt x="1100" y="111"/>
                </a:moveTo>
                <a:lnTo>
                  <a:pt x="1100" y="111"/>
                </a:lnTo>
                <a:lnTo>
                  <a:pt x="1113" y="106"/>
                </a:lnTo>
                <a:moveTo>
                  <a:pt x="1175" y="84"/>
                </a:moveTo>
                <a:lnTo>
                  <a:pt x="1175" y="84"/>
                </a:lnTo>
                <a:lnTo>
                  <a:pt x="1188" y="80"/>
                </a:lnTo>
                <a:moveTo>
                  <a:pt x="1252" y="61"/>
                </a:moveTo>
                <a:lnTo>
                  <a:pt x="1252" y="61"/>
                </a:lnTo>
                <a:lnTo>
                  <a:pt x="1265" y="58"/>
                </a:lnTo>
                <a:moveTo>
                  <a:pt x="1329" y="41"/>
                </a:moveTo>
                <a:lnTo>
                  <a:pt x="1329" y="41"/>
                </a:lnTo>
                <a:lnTo>
                  <a:pt x="1342" y="39"/>
                </a:lnTo>
                <a:moveTo>
                  <a:pt x="1407" y="26"/>
                </a:moveTo>
                <a:lnTo>
                  <a:pt x="1407" y="26"/>
                </a:lnTo>
                <a:lnTo>
                  <a:pt x="1420" y="23"/>
                </a:lnTo>
                <a:moveTo>
                  <a:pt x="1486" y="14"/>
                </a:moveTo>
                <a:lnTo>
                  <a:pt x="1486" y="14"/>
                </a:lnTo>
                <a:lnTo>
                  <a:pt x="1500" y="12"/>
                </a:lnTo>
                <a:moveTo>
                  <a:pt x="1566" y="6"/>
                </a:moveTo>
                <a:lnTo>
                  <a:pt x="1566" y="6"/>
                </a:lnTo>
                <a:lnTo>
                  <a:pt x="1579" y="5"/>
                </a:lnTo>
                <a:moveTo>
                  <a:pt x="1645" y="1"/>
                </a:moveTo>
                <a:lnTo>
                  <a:pt x="1645" y="1"/>
                </a:lnTo>
                <a:lnTo>
                  <a:pt x="1659" y="1"/>
                </a:lnTo>
                <a:moveTo>
                  <a:pt x="1725" y="0"/>
                </a:moveTo>
                <a:lnTo>
                  <a:pt x="1725" y="0"/>
                </a:lnTo>
                <a:lnTo>
                  <a:pt x="1738" y="0"/>
                </a:lnTo>
                <a:moveTo>
                  <a:pt x="1805" y="2"/>
                </a:moveTo>
                <a:lnTo>
                  <a:pt x="1805" y="2"/>
                </a:lnTo>
                <a:lnTo>
                  <a:pt x="1818" y="3"/>
                </a:lnTo>
                <a:moveTo>
                  <a:pt x="1884" y="9"/>
                </a:moveTo>
                <a:lnTo>
                  <a:pt x="1884" y="9"/>
                </a:lnTo>
                <a:lnTo>
                  <a:pt x="1898" y="10"/>
                </a:lnTo>
                <a:moveTo>
                  <a:pt x="1964" y="19"/>
                </a:moveTo>
                <a:lnTo>
                  <a:pt x="1964" y="19"/>
                </a:lnTo>
                <a:lnTo>
                  <a:pt x="1977" y="21"/>
                </a:lnTo>
                <a:moveTo>
                  <a:pt x="2042" y="33"/>
                </a:moveTo>
                <a:lnTo>
                  <a:pt x="2042" y="33"/>
                </a:lnTo>
                <a:lnTo>
                  <a:pt x="2055" y="35"/>
                </a:lnTo>
                <a:moveTo>
                  <a:pt x="2120" y="50"/>
                </a:moveTo>
                <a:lnTo>
                  <a:pt x="2120" y="50"/>
                </a:lnTo>
                <a:lnTo>
                  <a:pt x="2133" y="53"/>
                </a:lnTo>
                <a:moveTo>
                  <a:pt x="2197" y="71"/>
                </a:moveTo>
                <a:lnTo>
                  <a:pt x="2197" y="71"/>
                </a:lnTo>
                <a:lnTo>
                  <a:pt x="2210" y="75"/>
                </a:lnTo>
                <a:moveTo>
                  <a:pt x="2273" y="96"/>
                </a:moveTo>
                <a:lnTo>
                  <a:pt x="2273" y="96"/>
                </a:lnTo>
                <a:lnTo>
                  <a:pt x="2286" y="100"/>
                </a:lnTo>
                <a:moveTo>
                  <a:pt x="2348" y="124"/>
                </a:moveTo>
                <a:lnTo>
                  <a:pt x="2348" y="124"/>
                </a:lnTo>
                <a:lnTo>
                  <a:pt x="2351" y="125"/>
                </a:lnTo>
                <a:lnTo>
                  <a:pt x="2360" y="129"/>
                </a:lnTo>
                <a:moveTo>
                  <a:pt x="2421" y="156"/>
                </a:moveTo>
                <a:lnTo>
                  <a:pt x="2421" y="156"/>
                </a:lnTo>
                <a:lnTo>
                  <a:pt x="2433" y="161"/>
                </a:lnTo>
                <a:moveTo>
                  <a:pt x="2493" y="191"/>
                </a:moveTo>
                <a:lnTo>
                  <a:pt x="2493" y="191"/>
                </a:lnTo>
                <a:lnTo>
                  <a:pt x="2504" y="197"/>
                </a:lnTo>
                <a:moveTo>
                  <a:pt x="2562" y="229"/>
                </a:moveTo>
                <a:lnTo>
                  <a:pt x="2562" y="229"/>
                </a:lnTo>
                <a:lnTo>
                  <a:pt x="2574" y="236"/>
                </a:lnTo>
                <a:moveTo>
                  <a:pt x="2631" y="271"/>
                </a:moveTo>
                <a:lnTo>
                  <a:pt x="2631" y="271"/>
                </a:lnTo>
                <a:lnTo>
                  <a:pt x="2642" y="278"/>
                </a:lnTo>
                <a:moveTo>
                  <a:pt x="2697" y="316"/>
                </a:moveTo>
                <a:lnTo>
                  <a:pt x="2697" y="316"/>
                </a:lnTo>
                <a:lnTo>
                  <a:pt x="2707" y="324"/>
                </a:lnTo>
                <a:moveTo>
                  <a:pt x="2761" y="363"/>
                </a:moveTo>
                <a:lnTo>
                  <a:pt x="2761" y="363"/>
                </a:lnTo>
                <a:lnTo>
                  <a:pt x="2771" y="372"/>
                </a:lnTo>
                <a:moveTo>
                  <a:pt x="2822" y="414"/>
                </a:moveTo>
                <a:lnTo>
                  <a:pt x="2822" y="414"/>
                </a:lnTo>
                <a:lnTo>
                  <a:pt x="2832" y="423"/>
                </a:lnTo>
                <a:moveTo>
                  <a:pt x="2882" y="467"/>
                </a:moveTo>
                <a:lnTo>
                  <a:pt x="2882" y="467"/>
                </a:lnTo>
                <a:lnTo>
                  <a:pt x="2882" y="468"/>
                </a:lnTo>
                <a:lnTo>
                  <a:pt x="2891" y="477"/>
                </a:lnTo>
                <a:moveTo>
                  <a:pt x="2938" y="524"/>
                </a:moveTo>
                <a:lnTo>
                  <a:pt x="2938" y="524"/>
                </a:lnTo>
                <a:lnTo>
                  <a:pt x="2946" y="532"/>
                </a:lnTo>
                <a:lnTo>
                  <a:pt x="2947" y="533"/>
                </a:lnTo>
                <a:moveTo>
                  <a:pt x="2992" y="583"/>
                </a:moveTo>
                <a:lnTo>
                  <a:pt x="2992" y="583"/>
                </a:lnTo>
                <a:lnTo>
                  <a:pt x="3001" y="593"/>
                </a:lnTo>
                <a:moveTo>
                  <a:pt x="3043" y="644"/>
                </a:moveTo>
                <a:lnTo>
                  <a:pt x="3043" y="644"/>
                </a:lnTo>
                <a:lnTo>
                  <a:pt x="3051" y="655"/>
                </a:lnTo>
                <a:moveTo>
                  <a:pt x="3091" y="708"/>
                </a:moveTo>
                <a:lnTo>
                  <a:pt x="3091" y="708"/>
                </a:lnTo>
                <a:lnTo>
                  <a:pt x="3099" y="719"/>
                </a:lnTo>
                <a:moveTo>
                  <a:pt x="3136" y="773"/>
                </a:moveTo>
                <a:lnTo>
                  <a:pt x="3136" y="773"/>
                </a:lnTo>
                <a:lnTo>
                  <a:pt x="3144" y="785"/>
                </a:lnTo>
                <a:moveTo>
                  <a:pt x="3179" y="841"/>
                </a:moveTo>
                <a:lnTo>
                  <a:pt x="3179" y="841"/>
                </a:lnTo>
                <a:lnTo>
                  <a:pt x="3185" y="853"/>
                </a:lnTo>
                <a:moveTo>
                  <a:pt x="3218" y="911"/>
                </a:moveTo>
                <a:lnTo>
                  <a:pt x="3218" y="911"/>
                </a:lnTo>
                <a:lnTo>
                  <a:pt x="3224" y="923"/>
                </a:lnTo>
                <a:moveTo>
                  <a:pt x="3253" y="982"/>
                </a:moveTo>
                <a:lnTo>
                  <a:pt x="3253" y="982"/>
                </a:lnTo>
                <a:lnTo>
                  <a:pt x="3259" y="994"/>
                </a:lnTo>
                <a:moveTo>
                  <a:pt x="3286" y="1055"/>
                </a:moveTo>
                <a:lnTo>
                  <a:pt x="3286" y="1055"/>
                </a:lnTo>
                <a:lnTo>
                  <a:pt x="3289" y="1063"/>
                </a:lnTo>
                <a:lnTo>
                  <a:pt x="3291" y="1068"/>
                </a:lnTo>
                <a:moveTo>
                  <a:pt x="3314" y="1130"/>
                </a:moveTo>
                <a:lnTo>
                  <a:pt x="3314" y="1130"/>
                </a:lnTo>
                <a:lnTo>
                  <a:pt x="3319" y="1142"/>
                </a:lnTo>
                <a:moveTo>
                  <a:pt x="3339" y="1206"/>
                </a:moveTo>
                <a:lnTo>
                  <a:pt x="3339" y="1206"/>
                </a:lnTo>
                <a:lnTo>
                  <a:pt x="3343" y="1218"/>
                </a:lnTo>
                <a:moveTo>
                  <a:pt x="3361" y="1282"/>
                </a:moveTo>
                <a:lnTo>
                  <a:pt x="3361" y="1282"/>
                </a:lnTo>
                <a:lnTo>
                  <a:pt x="3364" y="1295"/>
                </a:lnTo>
                <a:moveTo>
                  <a:pt x="3379" y="1360"/>
                </a:moveTo>
                <a:lnTo>
                  <a:pt x="3379" y="1360"/>
                </a:lnTo>
                <a:lnTo>
                  <a:pt x="3381" y="1373"/>
                </a:lnTo>
                <a:moveTo>
                  <a:pt x="3393" y="1439"/>
                </a:moveTo>
                <a:lnTo>
                  <a:pt x="3393" y="1439"/>
                </a:lnTo>
                <a:lnTo>
                  <a:pt x="3395" y="1452"/>
                </a:lnTo>
                <a:moveTo>
                  <a:pt x="3404" y="1518"/>
                </a:moveTo>
                <a:lnTo>
                  <a:pt x="3404" y="1518"/>
                </a:lnTo>
                <a:lnTo>
                  <a:pt x="3405" y="1531"/>
                </a:lnTo>
                <a:moveTo>
                  <a:pt x="3411" y="1597"/>
                </a:moveTo>
                <a:lnTo>
                  <a:pt x="3411" y="1597"/>
                </a:lnTo>
                <a:lnTo>
                  <a:pt x="3412" y="1610"/>
                </a:lnTo>
                <a:lnTo>
                  <a:pt x="3412" y="1611"/>
                </a:lnTo>
                <a:moveTo>
                  <a:pt x="3414" y="1677"/>
                </a:moveTo>
                <a:lnTo>
                  <a:pt x="3414" y="1677"/>
                </a:lnTo>
                <a:lnTo>
                  <a:pt x="3414" y="1690"/>
                </a:lnTo>
              </a:path>
            </a:pathLst>
          </a:custGeom>
          <a:noFill/>
          <a:ln w="23813" cap="rnd">
            <a:solidFill>
              <a:srgbClr val="66666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8AB7CF2C-493C-4D92-B54D-10C3FE779A60}"/>
              </a:ext>
            </a:extLst>
          </p:cNvPr>
          <p:cNvSpPr>
            <a:spLocks/>
          </p:cNvSpPr>
          <p:nvPr/>
        </p:nvSpPr>
        <p:spPr bwMode="auto">
          <a:xfrm>
            <a:off x="4335463" y="3811588"/>
            <a:ext cx="519113" cy="0"/>
          </a:xfrm>
          <a:custGeom>
            <a:avLst/>
            <a:gdLst>
              <a:gd name="T0" fmla="*/ 0 w 555"/>
              <a:gd name="T1" fmla="*/ 0 w 555"/>
              <a:gd name="T2" fmla="*/ 555 w 555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55">
                <a:moveTo>
                  <a:pt x="0" y="0"/>
                </a:moveTo>
                <a:lnTo>
                  <a:pt x="0" y="0"/>
                </a:lnTo>
                <a:lnTo>
                  <a:pt x="555" y="0"/>
                </a:lnTo>
              </a:path>
            </a:pathLst>
          </a:custGeom>
          <a:solidFill>
            <a:srgbClr val="EEAA0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7990E9FA-7279-4804-8F34-22F622D98B7D}"/>
              </a:ext>
            </a:extLst>
          </p:cNvPr>
          <p:cNvSpPr>
            <a:spLocks/>
          </p:cNvSpPr>
          <p:nvPr/>
        </p:nvSpPr>
        <p:spPr bwMode="auto">
          <a:xfrm>
            <a:off x="4324350" y="3798888"/>
            <a:ext cx="22225" cy="25400"/>
          </a:xfrm>
          <a:custGeom>
            <a:avLst/>
            <a:gdLst>
              <a:gd name="T0" fmla="*/ 12 w 23"/>
              <a:gd name="T1" fmla="*/ 27 h 27"/>
              <a:gd name="T2" fmla="*/ 12 w 23"/>
              <a:gd name="T3" fmla="*/ 27 h 27"/>
              <a:gd name="T4" fmla="*/ 0 w 23"/>
              <a:gd name="T5" fmla="*/ 20 h 27"/>
              <a:gd name="T6" fmla="*/ 0 w 23"/>
              <a:gd name="T7" fmla="*/ 7 h 27"/>
              <a:gd name="T8" fmla="*/ 12 w 23"/>
              <a:gd name="T9" fmla="*/ 0 h 27"/>
              <a:gd name="T10" fmla="*/ 12 w 23"/>
              <a:gd name="T11" fmla="*/ 0 h 27"/>
              <a:gd name="T12" fmla="*/ 23 w 23"/>
              <a:gd name="T13" fmla="*/ 7 h 27"/>
              <a:gd name="T14" fmla="*/ 23 w 23"/>
              <a:gd name="T15" fmla="*/ 20 h 27"/>
              <a:gd name="T16" fmla="*/ 12 w 23"/>
              <a:gd name="T17" fmla="*/ 27 h 27"/>
              <a:gd name="T18" fmla="*/ 12 w 23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" h="27">
                <a:moveTo>
                  <a:pt x="12" y="27"/>
                </a:moveTo>
                <a:lnTo>
                  <a:pt x="12" y="27"/>
                </a:lnTo>
                <a:lnTo>
                  <a:pt x="0" y="20"/>
                </a:lnTo>
                <a:lnTo>
                  <a:pt x="0" y="7"/>
                </a:lnTo>
                <a:lnTo>
                  <a:pt x="12" y="0"/>
                </a:lnTo>
                <a:lnTo>
                  <a:pt x="12" y="0"/>
                </a:lnTo>
                <a:lnTo>
                  <a:pt x="23" y="7"/>
                </a:lnTo>
                <a:lnTo>
                  <a:pt x="23" y="20"/>
                </a:lnTo>
                <a:lnTo>
                  <a:pt x="12" y="27"/>
                </a:lnTo>
                <a:lnTo>
                  <a:pt x="12" y="27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8">
            <a:extLst>
              <a:ext uri="{FF2B5EF4-FFF2-40B4-BE49-F238E27FC236}">
                <a16:creationId xmlns:a16="http://schemas.microsoft.com/office/drawing/2014/main" id="{53942018-0F77-42A6-9384-3B61F9381631}"/>
              </a:ext>
            </a:extLst>
          </p:cNvPr>
          <p:cNvSpPr>
            <a:spLocks noEditPoints="1"/>
          </p:cNvSpPr>
          <p:nvPr/>
        </p:nvSpPr>
        <p:spPr bwMode="auto">
          <a:xfrm>
            <a:off x="4400550" y="3811588"/>
            <a:ext cx="398463" cy="0"/>
          </a:xfrm>
          <a:custGeom>
            <a:avLst/>
            <a:gdLst>
              <a:gd name="T0" fmla="*/ 0 w 426"/>
              <a:gd name="T1" fmla="*/ 0 w 426"/>
              <a:gd name="T2" fmla="*/ 13 w 426"/>
              <a:gd name="T3" fmla="*/ 82 w 426"/>
              <a:gd name="T4" fmla="*/ 82 w 426"/>
              <a:gd name="T5" fmla="*/ 96 w 426"/>
              <a:gd name="T6" fmla="*/ 165 w 426"/>
              <a:gd name="T7" fmla="*/ 165 w 426"/>
              <a:gd name="T8" fmla="*/ 178 w 426"/>
              <a:gd name="T9" fmla="*/ 248 w 426"/>
              <a:gd name="T10" fmla="*/ 248 w 426"/>
              <a:gd name="T11" fmla="*/ 261 w 426"/>
              <a:gd name="T12" fmla="*/ 330 w 426"/>
              <a:gd name="T13" fmla="*/ 330 w 426"/>
              <a:gd name="T14" fmla="*/ 344 w 426"/>
              <a:gd name="T15" fmla="*/ 413 w 426"/>
              <a:gd name="T16" fmla="*/ 413 w 426"/>
              <a:gd name="T17" fmla="*/ 426 w 42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  <a:cxn ang="0">
                <a:pos x="T5" y="0"/>
              </a:cxn>
              <a:cxn ang="0">
                <a:pos x="T6" y="0"/>
              </a:cxn>
              <a:cxn ang="0">
                <a:pos x="T7" y="0"/>
              </a:cxn>
              <a:cxn ang="0">
                <a:pos x="T8" y="0"/>
              </a:cxn>
              <a:cxn ang="0">
                <a:pos x="T9" y="0"/>
              </a:cxn>
              <a:cxn ang="0">
                <a:pos x="T10" y="0"/>
              </a:cxn>
              <a:cxn ang="0">
                <a:pos x="T11" y="0"/>
              </a:cxn>
              <a:cxn ang="0">
                <a:pos x="T12" y="0"/>
              </a:cxn>
              <a:cxn ang="0">
                <a:pos x="T13" y="0"/>
              </a:cxn>
              <a:cxn ang="0">
                <a:pos x="T14" y="0"/>
              </a:cxn>
              <a:cxn ang="0">
                <a:pos x="T15" y="0"/>
              </a:cxn>
              <a:cxn ang="0">
                <a:pos x="T16" y="0"/>
              </a:cxn>
              <a:cxn ang="0">
                <a:pos x="T17" y="0"/>
              </a:cxn>
            </a:cxnLst>
            <a:rect l="0" t="0" r="r" b="b"/>
            <a:pathLst>
              <a:path w="426">
                <a:moveTo>
                  <a:pt x="0" y="0"/>
                </a:moveTo>
                <a:lnTo>
                  <a:pt x="0" y="0"/>
                </a:lnTo>
                <a:lnTo>
                  <a:pt x="13" y="0"/>
                </a:lnTo>
                <a:moveTo>
                  <a:pt x="82" y="0"/>
                </a:moveTo>
                <a:lnTo>
                  <a:pt x="82" y="0"/>
                </a:lnTo>
                <a:lnTo>
                  <a:pt x="96" y="0"/>
                </a:lnTo>
                <a:moveTo>
                  <a:pt x="165" y="0"/>
                </a:moveTo>
                <a:lnTo>
                  <a:pt x="165" y="0"/>
                </a:lnTo>
                <a:lnTo>
                  <a:pt x="178" y="0"/>
                </a:lnTo>
                <a:moveTo>
                  <a:pt x="248" y="0"/>
                </a:moveTo>
                <a:lnTo>
                  <a:pt x="248" y="0"/>
                </a:lnTo>
                <a:lnTo>
                  <a:pt x="261" y="0"/>
                </a:lnTo>
                <a:moveTo>
                  <a:pt x="330" y="0"/>
                </a:moveTo>
                <a:lnTo>
                  <a:pt x="330" y="0"/>
                </a:lnTo>
                <a:lnTo>
                  <a:pt x="344" y="0"/>
                </a:lnTo>
                <a:moveTo>
                  <a:pt x="413" y="0"/>
                </a:moveTo>
                <a:lnTo>
                  <a:pt x="413" y="0"/>
                </a:lnTo>
                <a:lnTo>
                  <a:pt x="426" y="0"/>
                </a:lnTo>
              </a:path>
            </a:pathLst>
          </a:custGeom>
          <a:noFill/>
          <a:ln w="23813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2955F2D9-FD94-4FF8-9DA9-D685F14E136A}"/>
              </a:ext>
            </a:extLst>
          </p:cNvPr>
          <p:cNvSpPr>
            <a:spLocks/>
          </p:cNvSpPr>
          <p:nvPr/>
        </p:nvSpPr>
        <p:spPr bwMode="auto">
          <a:xfrm>
            <a:off x="4843463" y="3798888"/>
            <a:ext cx="20638" cy="25400"/>
          </a:xfrm>
          <a:custGeom>
            <a:avLst/>
            <a:gdLst>
              <a:gd name="T0" fmla="*/ 12 w 23"/>
              <a:gd name="T1" fmla="*/ 27 h 27"/>
              <a:gd name="T2" fmla="*/ 12 w 23"/>
              <a:gd name="T3" fmla="*/ 27 h 27"/>
              <a:gd name="T4" fmla="*/ 0 w 23"/>
              <a:gd name="T5" fmla="*/ 20 h 27"/>
              <a:gd name="T6" fmla="*/ 0 w 23"/>
              <a:gd name="T7" fmla="*/ 7 h 27"/>
              <a:gd name="T8" fmla="*/ 12 w 23"/>
              <a:gd name="T9" fmla="*/ 0 h 27"/>
              <a:gd name="T10" fmla="*/ 12 w 23"/>
              <a:gd name="T11" fmla="*/ 0 h 27"/>
              <a:gd name="T12" fmla="*/ 23 w 23"/>
              <a:gd name="T13" fmla="*/ 7 h 27"/>
              <a:gd name="T14" fmla="*/ 23 w 23"/>
              <a:gd name="T15" fmla="*/ 20 h 27"/>
              <a:gd name="T16" fmla="*/ 12 w 23"/>
              <a:gd name="T17" fmla="*/ 27 h 27"/>
              <a:gd name="T18" fmla="*/ 12 w 23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" h="27">
                <a:moveTo>
                  <a:pt x="12" y="27"/>
                </a:moveTo>
                <a:lnTo>
                  <a:pt x="12" y="27"/>
                </a:lnTo>
                <a:lnTo>
                  <a:pt x="0" y="20"/>
                </a:lnTo>
                <a:lnTo>
                  <a:pt x="0" y="7"/>
                </a:lnTo>
                <a:lnTo>
                  <a:pt x="12" y="0"/>
                </a:lnTo>
                <a:lnTo>
                  <a:pt x="12" y="0"/>
                </a:lnTo>
                <a:lnTo>
                  <a:pt x="23" y="7"/>
                </a:lnTo>
                <a:lnTo>
                  <a:pt x="23" y="20"/>
                </a:lnTo>
                <a:lnTo>
                  <a:pt x="12" y="27"/>
                </a:lnTo>
                <a:lnTo>
                  <a:pt x="12" y="27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10">
            <a:extLst>
              <a:ext uri="{FF2B5EF4-FFF2-40B4-BE49-F238E27FC236}">
                <a16:creationId xmlns:a16="http://schemas.microsoft.com/office/drawing/2014/main" id="{C0E546B8-71F2-4E37-B1A5-16D067A398FA}"/>
              </a:ext>
            </a:extLst>
          </p:cNvPr>
          <p:cNvSpPr>
            <a:spLocks/>
          </p:cNvSpPr>
          <p:nvPr/>
        </p:nvSpPr>
        <p:spPr bwMode="auto">
          <a:xfrm>
            <a:off x="10448926" y="3872799"/>
            <a:ext cx="1330325" cy="0"/>
          </a:xfrm>
          <a:custGeom>
            <a:avLst/>
            <a:gdLst>
              <a:gd name="T0" fmla="*/ 0 w 556"/>
              <a:gd name="T1" fmla="*/ 0 w 556"/>
              <a:gd name="T2" fmla="*/ 556 w 55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56">
                <a:moveTo>
                  <a:pt x="0" y="0"/>
                </a:moveTo>
                <a:lnTo>
                  <a:pt x="0" y="0"/>
                </a:lnTo>
                <a:lnTo>
                  <a:pt x="556" y="0"/>
                </a:lnTo>
              </a:path>
            </a:pathLst>
          </a:custGeom>
          <a:solidFill>
            <a:srgbClr val="EEAA0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12">
            <a:extLst>
              <a:ext uri="{FF2B5EF4-FFF2-40B4-BE49-F238E27FC236}">
                <a16:creationId xmlns:a16="http://schemas.microsoft.com/office/drawing/2014/main" id="{B53222EA-918B-4E2E-8B92-C53FC9A512E3}"/>
              </a:ext>
            </a:extLst>
          </p:cNvPr>
          <p:cNvSpPr>
            <a:spLocks noEditPoints="1"/>
          </p:cNvSpPr>
          <p:nvPr/>
        </p:nvSpPr>
        <p:spPr bwMode="auto">
          <a:xfrm>
            <a:off x="11325226" y="3869531"/>
            <a:ext cx="398463" cy="0"/>
          </a:xfrm>
          <a:custGeom>
            <a:avLst/>
            <a:gdLst>
              <a:gd name="T0" fmla="*/ 0 w 426"/>
              <a:gd name="T1" fmla="*/ 0 w 426"/>
              <a:gd name="T2" fmla="*/ 13 w 426"/>
              <a:gd name="T3" fmla="*/ 82 w 426"/>
              <a:gd name="T4" fmla="*/ 82 w 426"/>
              <a:gd name="T5" fmla="*/ 96 w 426"/>
              <a:gd name="T6" fmla="*/ 165 w 426"/>
              <a:gd name="T7" fmla="*/ 165 w 426"/>
              <a:gd name="T8" fmla="*/ 178 w 426"/>
              <a:gd name="T9" fmla="*/ 247 w 426"/>
              <a:gd name="T10" fmla="*/ 247 w 426"/>
              <a:gd name="T11" fmla="*/ 261 w 426"/>
              <a:gd name="T12" fmla="*/ 330 w 426"/>
              <a:gd name="T13" fmla="*/ 330 w 426"/>
              <a:gd name="T14" fmla="*/ 343 w 426"/>
              <a:gd name="T15" fmla="*/ 413 w 426"/>
              <a:gd name="T16" fmla="*/ 413 w 426"/>
              <a:gd name="T17" fmla="*/ 426 w 42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  <a:cxn ang="0">
                <a:pos x="T5" y="0"/>
              </a:cxn>
              <a:cxn ang="0">
                <a:pos x="T6" y="0"/>
              </a:cxn>
              <a:cxn ang="0">
                <a:pos x="T7" y="0"/>
              </a:cxn>
              <a:cxn ang="0">
                <a:pos x="T8" y="0"/>
              </a:cxn>
              <a:cxn ang="0">
                <a:pos x="T9" y="0"/>
              </a:cxn>
              <a:cxn ang="0">
                <a:pos x="T10" y="0"/>
              </a:cxn>
              <a:cxn ang="0">
                <a:pos x="T11" y="0"/>
              </a:cxn>
              <a:cxn ang="0">
                <a:pos x="T12" y="0"/>
              </a:cxn>
              <a:cxn ang="0">
                <a:pos x="T13" y="0"/>
              </a:cxn>
              <a:cxn ang="0">
                <a:pos x="T14" y="0"/>
              </a:cxn>
              <a:cxn ang="0">
                <a:pos x="T15" y="0"/>
              </a:cxn>
              <a:cxn ang="0">
                <a:pos x="T16" y="0"/>
              </a:cxn>
              <a:cxn ang="0">
                <a:pos x="T17" y="0"/>
              </a:cxn>
            </a:cxnLst>
            <a:rect l="0" t="0" r="r" b="b"/>
            <a:pathLst>
              <a:path w="426">
                <a:moveTo>
                  <a:pt x="0" y="0"/>
                </a:moveTo>
                <a:lnTo>
                  <a:pt x="0" y="0"/>
                </a:lnTo>
                <a:lnTo>
                  <a:pt x="13" y="0"/>
                </a:lnTo>
                <a:moveTo>
                  <a:pt x="82" y="0"/>
                </a:moveTo>
                <a:lnTo>
                  <a:pt x="82" y="0"/>
                </a:lnTo>
                <a:lnTo>
                  <a:pt x="96" y="0"/>
                </a:lnTo>
                <a:moveTo>
                  <a:pt x="165" y="0"/>
                </a:moveTo>
                <a:lnTo>
                  <a:pt x="165" y="0"/>
                </a:lnTo>
                <a:lnTo>
                  <a:pt x="178" y="0"/>
                </a:lnTo>
                <a:moveTo>
                  <a:pt x="247" y="0"/>
                </a:moveTo>
                <a:lnTo>
                  <a:pt x="247" y="0"/>
                </a:lnTo>
                <a:lnTo>
                  <a:pt x="261" y="0"/>
                </a:lnTo>
                <a:moveTo>
                  <a:pt x="330" y="0"/>
                </a:moveTo>
                <a:lnTo>
                  <a:pt x="330" y="0"/>
                </a:lnTo>
                <a:lnTo>
                  <a:pt x="343" y="0"/>
                </a:lnTo>
                <a:moveTo>
                  <a:pt x="413" y="0"/>
                </a:moveTo>
                <a:lnTo>
                  <a:pt x="413" y="0"/>
                </a:lnTo>
                <a:lnTo>
                  <a:pt x="426" y="0"/>
                </a:lnTo>
              </a:path>
            </a:pathLst>
          </a:custGeom>
          <a:noFill/>
          <a:ln w="127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13">
            <a:extLst>
              <a:ext uri="{FF2B5EF4-FFF2-40B4-BE49-F238E27FC236}">
                <a16:creationId xmlns:a16="http://schemas.microsoft.com/office/drawing/2014/main" id="{2962805B-79C3-4B47-8A0B-6DE78C039961}"/>
              </a:ext>
            </a:extLst>
          </p:cNvPr>
          <p:cNvSpPr>
            <a:spLocks/>
          </p:cNvSpPr>
          <p:nvPr/>
        </p:nvSpPr>
        <p:spPr bwMode="auto">
          <a:xfrm>
            <a:off x="11772901" y="3863181"/>
            <a:ext cx="11113" cy="12700"/>
          </a:xfrm>
          <a:custGeom>
            <a:avLst/>
            <a:gdLst>
              <a:gd name="T0" fmla="*/ 6 w 11"/>
              <a:gd name="T1" fmla="*/ 13 h 13"/>
              <a:gd name="T2" fmla="*/ 6 w 11"/>
              <a:gd name="T3" fmla="*/ 13 h 13"/>
              <a:gd name="T4" fmla="*/ 0 w 11"/>
              <a:gd name="T5" fmla="*/ 10 h 13"/>
              <a:gd name="T6" fmla="*/ 0 w 11"/>
              <a:gd name="T7" fmla="*/ 3 h 13"/>
              <a:gd name="T8" fmla="*/ 6 w 11"/>
              <a:gd name="T9" fmla="*/ 0 h 13"/>
              <a:gd name="T10" fmla="*/ 6 w 11"/>
              <a:gd name="T11" fmla="*/ 0 h 13"/>
              <a:gd name="T12" fmla="*/ 11 w 11"/>
              <a:gd name="T13" fmla="*/ 3 h 13"/>
              <a:gd name="T14" fmla="*/ 11 w 11"/>
              <a:gd name="T15" fmla="*/ 10 h 13"/>
              <a:gd name="T16" fmla="*/ 6 w 11"/>
              <a:gd name="T17" fmla="*/ 13 h 13"/>
              <a:gd name="T18" fmla="*/ 6 w 11"/>
              <a:gd name="T1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" h="13">
                <a:moveTo>
                  <a:pt x="6" y="13"/>
                </a:moveTo>
                <a:lnTo>
                  <a:pt x="6" y="13"/>
                </a:lnTo>
                <a:lnTo>
                  <a:pt x="0" y="10"/>
                </a:lnTo>
                <a:lnTo>
                  <a:pt x="0" y="3"/>
                </a:lnTo>
                <a:lnTo>
                  <a:pt x="6" y="0"/>
                </a:lnTo>
                <a:lnTo>
                  <a:pt x="6" y="0"/>
                </a:lnTo>
                <a:lnTo>
                  <a:pt x="11" y="3"/>
                </a:lnTo>
                <a:lnTo>
                  <a:pt x="11" y="10"/>
                </a:lnTo>
                <a:lnTo>
                  <a:pt x="6" y="13"/>
                </a:lnTo>
                <a:lnTo>
                  <a:pt x="6" y="13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25E52712-E60C-4253-9C58-5EA56EE01D99}"/>
              </a:ext>
            </a:extLst>
          </p:cNvPr>
          <p:cNvGrpSpPr/>
          <p:nvPr/>
        </p:nvGrpSpPr>
        <p:grpSpPr>
          <a:xfrm>
            <a:off x="10734675" y="3274218"/>
            <a:ext cx="949325" cy="950913"/>
            <a:chOff x="10682288" y="3394868"/>
            <a:chExt cx="949325" cy="950913"/>
          </a:xfrm>
        </p:grpSpPr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35CF7740-32AC-4078-BC40-B89CBA304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5376" y="3863181"/>
              <a:ext cx="9525" cy="12700"/>
            </a:xfrm>
            <a:custGeom>
              <a:avLst/>
              <a:gdLst>
                <a:gd name="T0" fmla="*/ 5 w 11"/>
                <a:gd name="T1" fmla="*/ 13 h 13"/>
                <a:gd name="T2" fmla="*/ 5 w 11"/>
                <a:gd name="T3" fmla="*/ 13 h 13"/>
                <a:gd name="T4" fmla="*/ 0 w 11"/>
                <a:gd name="T5" fmla="*/ 10 h 13"/>
                <a:gd name="T6" fmla="*/ 0 w 11"/>
                <a:gd name="T7" fmla="*/ 3 h 13"/>
                <a:gd name="T8" fmla="*/ 5 w 11"/>
                <a:gd name="T9" fmla="*/ 0 h 13"/>
                <a:gd name="T10" fmla="*/ 5 w 11"/>
                <a:gd name="T11" fmla="*/ 0 h 13"/>
                <a:gd name="T12" fmla="*/ 11 w 11"/>
                <a:gd name="T13" fmla="*/ 3 h 13"/>
                <a:gd name="T14" fmla="*/ 11 w 11"/>
                <a:gd name="T15" fmla="*/ 10 h 13"/>
                <a:gd name="T16" fmla="*/ 5 w 11"/>
                <a:gd name="T17" fmla="*/ 13 h 13"/>
                <a:gd name="T18" fmla="*/ 5 w 11"/>
                <a:gd name="T1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3">
                  <a:moveTo>
                    <a:pt x="5" y="13"/>
                  </a:moveTo>
                  <a:lnTo>
                    <a:pt x="5" y="13"/>
                  </a:lnTo>
                  <a:lnTo>
                    <a:pt x="0" y="10"/>
                  </a:lnTo>
                  <a:lnTo>
                    <a:pt x="0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11" y="3"/>
                  </a:lnTo>
                  <a:lnTo>
                    <a:pt x="11" y="10"/>
                  </a:lnTo>
                  <a:lnTo>
                    <a:pt x="5" y="13"/>
                  </a:lnTo>
                  <a:lnTo>
                    <a:pt x="5" y="13"/>
                  </a:lnTo>
                  <a:close/>
                </a:path>
              </a:pathLst>
            </a:custGeom>
            <a:solidFill>
              <a:srgbClr val="66666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CDCD69C7-8FD6-41D0-8030-3D5D0F9492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2288" y="3394868"/>
              <a:ext cx="949325" cy="950913"/>
            </a:xfrm>
            <a:custGeom>
              <a:avLst/>
              <a:gdLst>
                <a:gd name="T0" fmla="*/ 1015 w 1015"/>
                <a:gd name="T1" fmla="*/ 1014 h 1014"/>
                <a:gd name="T2" fmla="*/ 1015 w 1015"/>
                <a:gd name="T3" fmla="*/ 1014 h 1014"/>
                <a:gd name="T4" fmla="*/ 0 w 1015"/>
                <a:gd name="T5" fmla="*/ 1014 h 1014"/>
                <a:gd name="T6" fmla="*/ 0 w 1015"/>
                <a:gd name="T7" fmla="*/ 0 h 1014"/>
                <a:gd name="T8" fmla="*/ 1015 w 1015"/>
                <a:gd name="T9" fmla="*/ 0 h 1014"/>
                <a:gd name="T10" fmla="*/ 1015 w 1015"/>
                <a:gd name="T11" fmla="*/ 1014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5" h="1014">
                  <a:moveTo>
                    <a:pt x="1015" y="1014"/>
                  </a:moveTo>
                  <a:lnTo>
                    <a:pt x="1015" y="1014"/>
                  </a:lnTo>
                  <a:lnTo>
                    <a:pt x="0" y="1014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1014"/>
                  </a:lnTo>
                  <a:close/>
                </a:path>
              </a:pathLst>
            </a:custGeom>
            <a:solidFill>
              <a:srgbClr val="EEAA02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1020556C-5D76-479E-8697-8938E572F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66109E72-F97F-47E4-A6E7-0808D37A5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  <a:gd name="T22" fmla="*/ 615 w 615"/>
                <a:gd name="T23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lnTo>
                    <a:pt x="615" y="307"/>
                  </a:lnTo>
                  <a:close/>
                </a:path>
              </a:pathLst>
            </a:custGeom>
            <a:noFill/>
            <a:ln w="174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F48BEB5F-1A66-41BE-8F58-6986D17EBA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4538" y="3998118"/>
              <a:ext cx="149225" cy="241300"/>
            </a:xfrm>
            <a:custGeom>
              <a:avLst/>
              <a:gdLst>
                <a:gd name="T0" fmla="*/ 159 w 159"/>
                <a:gd name="T1" fmla="*/ 190 h 258"/>
                <a:gd name="T2" fmla="*/ 159 w 159"/>
                <a:gd name="T3" fmla="*/ 190 h 258"/>
                <a:gd name="T4" fmla="*/ 90 w 159"/>
                <a:gd name="T5" fmla="*/ 258 h 258"/>
                <a:gd name="T6" fmla="*/ 69 w 159"/>
                <a:gd name="T7" fmla="*/ 258 h 258"/>
                <a:gd name="T8" fmla="*/ 0 w 159"/>
                <a:gd name="T9" fmla="*/ 190 h 258"/>
                <a:gd name="T10" fmla="*/ 0 w 159"/>
                <a:gd name="T11" fmla="*/ 68 h 258"/>
                <a:gd name="T12" fmla="*/ 69 w 159"/>
                <a:gd name="T13" fmla="*/ 0 h 258"/>
                <a:gd name="T14" fmla="*/ 90 w 159"/>
                <a:gd name="T15" fmla="*/ 0 h 258"/>
                <a:gd name="T16" fmla="*/ 159 w 159"/>
                <a:gd name="T17" fmla="*/ 68 h 258"/>
                <a:gd name="T18" fmla="*/ 159 w 159"/>
                <a:gd name="T19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258">
                  <a:moveTo>
                    <a:pt x="159" y="190"/>
                  </a:moveTo>
                  <a:lnTo>
                    <a:pt x="159" y="190"/>
                  </a:lnTo>
                  <a:cubicBezTo>
                    <a:pt x="159" y="227"/>
                    <a:pt x="128" y="258"/>
                    <a:pt x="90" y="258"/>
                  </a:cubicBezTo>
                  <a:lnTo>
                    <a:pt x="69" y="258"/>
                  </a:lnTo>
                  <a:cubicBezTo>
                    <a:pt x="31" y="258"/>
                    <a:pt x="0" y="227"/>
                    <a:pt x="0" y="190"/>
                  </a:cubicBezTo>
                  <a:lnTo>
                    <a:pt x="0" y="68"/>
                  </a:lnTo>
                  <a:cubicBezTo>
                    <a:pt x="0" y="31"/>
                    <a:pt x="31" y="0"/>
                    <a:pt x="69" y="0"/>
                  </a:cubicBezTo>
                  <a:lnTo>
                    <a:pt x="90" y="0"/>
                  </a:lnTo>
                  <a:cubicBezTo>
                    <a:pt x="128" y="0"/>
                    <a:pt x="159" y="31"/>
                    <a:pt x="159" y="68"/>
                  </a:cubicBezTo>
                  <a:lnTo>
                    <a:pt x="159" y="190"/>
                  </a:ln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C6A137A8-F8D7-4FAC-B76A-47E08576F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4538" y="3998118"/>
              <a:ext cx="149225" cy="241300"/>
            </a:xfrm>
            <a:custGeom>
              <a:avLst/>
              <a:gdLst>
                <a:gd name="T0" fmla="*/ 159 w 159"/>
                <a:gd name="T1" fmla="*/ 190 h 258"/>
                <a:gd name="T2" fmla="*/ 159 w 159"/>
                <a:gd name="T3" fmla="*/ 190 h 258"/>
                <a:gd name="T4" fmla="*/ 90 w 159"/>
                <a:gd name="T5" fmla="*/ 258 h 258"/>
                <a:gd name="T6" fmla="*/ 69 w 159"/>
                <a:gd name="T7" fmla="*/ 258 h 258"/>
                <a:gd name="T8" fmla="*/ 0 w 159"/>
                <a:gd name="T9" fmla="*/ 190 h 258"/>
                <a:gd name="T10" fmla="*/ 0 w 159"/>
                <a:gd name="T11" fmla="*/ 68 h 258"/>
                <a:gd name="T12" fmla="*/ 69 w 159"/>
                <a:gd name="T13" fmla="*/ 0 h 258"/>
                <a:gd name="T14" fmla="*/ 90 w 159"/>
                <a:gd name="T15" fmla="*/ 0 h 258"/>
                <a:gd name="T16" fmla="*/ 159 w 159"/>
                <a:gd name="T17" fmla="*/ 68 h 258"/>
                <a:gd name="T18" fmla="*/ 159 w 159"/>
                <a:gd name="T19" fmla="*/ 190 h 258"/>
                <a:gd name="T20" fmla="*/ 159 w 159"/>
                <a:gd name="T21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9" h="258">
                  <a:moveTo>
                    <a:pt x="159" y="190"/>
                  </a:moveTo>
                  <a:lnTo>
                    <a:pt x="159" y="190"/>
                  </a:lnTo>
                  <a:cubicBezTo>
                    <a:pt x="159" y="227"/>
                    <a:pt x="128" y="258"/>
                    <a:pt x="90" y="258"/>
                  </a:cubicBezTo>
                  <a:lnTo>
                    <a:pt x="69" y="258"/>
                  </a:lnTo>
                  <a:cubicBezTo>
                    <a:pt x="31" y="258"/>
                    <a:pt x="0" y="227"/>
                    <a:pt x="0" y="190"/>
                  </a:cubicBezTo>
                  <a:lnTo>
                    <a:pt x="0" y="68"/>
                  </a:lnTo>
                  <a:cubicBezTo>
                    <a:pt x="0" y="31"/>
                    <a:pt x="31" y="0"/>
                    <a:pt x="69" y="0"/>
                  </a:cubicBezTo>
                  <a:lnTo>
                    <a:pt x="90" y="0"/>
                  </a:lnTo>
                  <a:cubicBezTo>
                    <a:pt x="128" y="0"/>
                    <a:pt x="159" y="31"/>
                    <a:pt x="159" y="68"/>
                  </a:cubicBezTo>
                  <a:lnTo>
                    <a:pt x="159" y="190"/>
                  </a:lnTo>
                  <a:lnTo>
                    <a:pt x="159" y="190"/>
                  </a:lnTo>
                  <a:close/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9921BA37-7E2F-4410-B260-8D7E7EC44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0776" y="3858418"/>
              <a:ext cx="107950" cy="109538"/>
            </a:xfrm>
            <a:custGeom>
              <a:avLst/>
              <a:gdLst>
                <a:gd name="T0" fmla="*/ 0 w 116"/>
                <a:gd name="T1" fmla="*/ 58 h 116"/>
                <a:gd name="T2" fmla="*/ 0 w 116"/>
                <a:gd name="T3" fmla="*/ 58 h 116"/>
                <a:gd name="T4" fmla="*/ 58 w 116"/>
                <a:gd name="T5" fmla="*/ 116 h 116"/>
                <a:gd name="T6" fmla="*/ 116 w 116"/>
                <a:gd name="T7" fmla="*/ 58 h 116"/>
                <a:gd name="T8" fmla="*/ 58 w 116"/>
                <a:gd name="T9" fmla="*/ 0 h 116"/>
                <a:gd name="T10" fmla="*/ 0 w 116"/>
                <a:gd name="T11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16">
                  <a:moveTo>
                    <a:pt x="0" y="58"/>
                  </a:moveTo>
                  <a:lnTo>
                    <a:pt x="0" y="58"/>
                  </a:ln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1C0693A9-C48F-43D3-B49E-0B2A0E4F6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0776" y="3858418"/>
              <a:ext cx="107950" cy="109538"/>
            </a:xfrm>
            <a:custGeom>
              <a:avLst/>
              <a:gdLst>
                <a:gd name="T0" fmla="*/ 0 w 116"/>
                <a:gd name="T1" fmla="*/ 58 h 116"/>
                <a:gd name="T2" fmla="*/ 0 w 116"/>
                <a:gd name="T3" fmla="*/ 58 h 116"/>
                <a:gd name="T4" fmla="*/ 58 w 116"/>
                <a:gd name="T5" fmla="*/ 116 h 116"/>
                <a:gd name="T6" fmla="*/ 116 w 116"/>
                <a:gd name="T7" fmla="*/ 58 h 116"/>
                <a:gd name="T8" fmla="*/ 58 w 116"/>
                <a:gd name="T9" fmla="*/ 0 h 116"/>
                <a:gd name="T10" fmla="*/ 0 w 116"/>
                <a:gd name="T11" fmla="*/ 58 h 116"/>
                <a:gd name="T12" fmla="*/ 0 w 116"/>
                <a:gd name="T13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16">
                  <a:moveTo>
                    <a:pt x="0" y="58"/>
                  </a:moveTo>
                  <a:lnTo>
                    <a:pt x="0" y="58"/>
                  </a:ln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lnTo>
                    <a:pt x="0" y="58"/>
                  </a:lnTo>
                  <a:close/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194A860A-77B5-4B4C-BB09-38B160F44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726" y="3998118"/>
              <a:ext cx="147638" cy="241300"/>
            </a:xfrm>
            <a:custGeom>
              <a:avLst/>
              <a:gdLst>
                <a:gd name="T0" fmla="*/ 0 w 158"/>
                <a:gd name="T1" fmla="*/ 190 h 258"/>
                <a:gd name="T2" fmla="*/ 0 w 158"/>
                <a:gd name="T3" fmla="*/ 190 h 258"/>
                <a:gd name="T4" fmla="*/ 68 w 158"/>
                <a:gd name="T5" fmla="*/ 258 h 258"/>
                <a:gd name="T6" fmla="*/ 90 w 158"/>
                <a:gd name="T7" fmla="*/ 258 h 258"/>
                <a:gd name="T8" fmla="*/ 158 w 158"/>
                <a:gd name="T9" fmla="*/ 190 h 258"/>
                <a:gd name="T10" fmla="*/ 158 w 158"/>
                <a:gd name="T11" fmla="*/ 68 h 258"/>
                <a:gd name="T12" fmla="*/ 90 w 158"/>
                <a:gd name="T13" fmla="*/ 0 h 258"/>
                <a:gd name="T14" fmla="*/ 68 w 158"/>
                <a:gd name="T15" fmla="*/ 0 h 258"/>
                <a:gd name="T16" fmla="*/ 0 w 158"/>
                <a:gd name="T17" fmla="*/ 68 h 258"/>
                <a:gd name="T18" fmla="*/ 0 w 158"/>
                <a:gd name="T19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258">
                  <a:moveTo>
                    <a:pt x="0" y="190"/>
                  </a:moveTo>
                  <a:lnTo>
                    <a:pt x="0" y="190"/>
                  </a:lnTo>
                  <a:cubicBezTo>
                    <a:pt x="0" y="227"/>
                    <a:pt x="31" y="258"/>
                    <a:pt x="68" y="258"/>
                  </a:cubicBezTo>
                  <a:lnTo>
                    <a:pt x="90" y="258"/>
                  </a:lnTo>
                  <a:cubicBezTo>
                    <a:pt x="128" y="258"/>
                    <a:pt x="158" y="227"/>
                    <a:pt x="158" y="190"/>
                  </a:cubicBezTo>
                  <a:lnTo>
                    <a:pt x="158" y="68"/>
                  </a:lnTo>
                  <a:cubicBezTo>
                    <a:pt x="158" y="31"/>
                    <a:pt x="128" y="0"/>
                    <a:pt x="90" y="0"/>
                  </a:cubicBezTo>
                  <a:lnTo>
                    <a:pt x="68" y="0"/>
                  </a:lnTo>
                  <a:cubicBezTo>
                    <a:pt x="31" y="0"/>
                    <a:pt x="0" y="31"/>
                    <a:pt x="0" y="68"/>
                  </a:cubicBezTo>
                  <a:lnTo>
                    <a:pt x="0" y="190"/>
                  </a:ln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C990E243-E84E-4284-97DA-A4288312FC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726" y="3998118"/>
              <a:ext cx="147638" cy="241300"/>
            </a:xfrm>
            <a:custGeom>
              <a:avLst/>
              <a:gdLst>
                <a:gd name="T0" fmla="*/ 0 w 158"/>
                <a:gd name="T1" fmla="*/ 190 h 258"/>
                <a:gd name="T2" fmla="*/ 0 w 158"/>
                <a:gd name="T3" fmla="*/ 190 h 258"/>
                <a:gd name="T4" fmla="*/ 68 w 158"/>
                <a:gd name="T5" fmla="*/ 258 h 258"/>
                <a:gd name="T6" fmla="*/ 90 w 158"/>
                <a:gd name="T7" fmla="*/ 258 h 258"/>
                <a:gd name="T8" fmla="*/ 158 w 158"/>
                <a:gd name="T9" fmla="*/ 190 h 258"/>
                <a:gd name="T10" fmla="*/ 158 w 158"/>
                <a:gd name="T11" fmla="*/ 68 h 258"/>
                <a:gd name="T12" fmla="*/ 90 w 158"/>
                <a:gd name="T13" fmla="*/ 0 h 258"/>
                <a:gd name="T14" fmla="*/ 68 w 158"/>
                <a:gd name="T15" fmla="*/ 0 h 258"/>
                <a:gd name="T16" fmla="*/ 0 w 158"/>
                <a:gd name="T17" fmla="*/ 68 h 258"/>
                <a:gd name="T18" fmla="*/ 0 w 158"/>
                <a:gd name="T19" fmla="*/ 190 h 258"/>
                <a:gd name="T20" fmla="*/ 0 w 158"/>
                <a:gd name="T21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8" h="258">
                  <a:moveTo>
                    <a:pt x="0" y="190"/>
                  </a:moveTo>
                  <a:lnTo>
                    <a:pt x="0" y="190"/>
                  </a:lnTo>
                  <a:cubicBezTo>
                    <a:pt x="0" y="227"/>
                    <a:pt x="31" y="258"/>
                    <a:pt x="68" y="258"/>
                  </a:cubicBezTo>
                  <a:lnTo>
                    <a:pt x="90" y="258"/>
                  </a:lnTo>
                  <a:cubicBezTo>
                    <a:pt x="128" y="258"/>
                    <a:pt x="158" y="227"/>
                    <a:pt x="158" y="190"/>
                  </a:cubicBezTo>
                  <a:lnTo>
                    <a:pt x="158" y="68"/>
                  </a:lnTo>
                  <a:cubicBezTo>
                    <a:pt x="158" y="31"/>
                    <a:pt x="128" y="0"/>
                    <a:pt x="90" y="0"/>
                  </a:cubicBezTo>
                  <a:lnTo>
                    <a:pt x="68" y="0"/>
                  </a:lnTo>
                  <a:cubicBezTo>
                    <a:pt x="31" y="0"/>
                    <a:pt x="0" y="31"/>
                    <a:pt x="0" y="68"/>
                  </a:cubicBezTo>
                  <a:lnTo>
                    <a:pt x="0" y="190"/>
                  </a:lnTo>
                  <a:lnTo>
                    <a:pt x="0" y="190"/>
                  </a:lnTo>
                  <a:close/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BAFFBD60-25B7-4032-B393-D3D1A2C14D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5176" y="3858418"/>
              <a:ext cx="107950" cy="109538"/>
            </a:xfrm>
            <a:custGeom>
              <a:avLst/>
              <a:gdLst>
                <a:gd name="T0" fmla="*/ 116 w 116"/>
                <a:gd name="T1" fmla="*/ 58 h 116"/>
                <a:gd name="T2" fmla="*/ 116 w 116"/>
                <a:gd name="T3" fmla="*/ 58 h 116"/>
                <a:gd name="T4" fmla="*/ 58 w 116"/>
                <a:gd name="T5" fmla="*/ 116 h 116"/>
                <a:gd name="T6" fmla="*/ 0 w 116"/>
                <a:gd name="T7" fmla="*/ 58 h 116"/>
                <a:gd name="T8" fmla="*/ 58 w 116"/>
                <a:gd name="T9" fmla="*/ 0 h 116"/>
                <a:gd name="T10" fmla="*/ 116 w 116"/>
                <a:gd name="T11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16">
                  <a:moveTo>
                    <a:pt x="116" y="58"/>
                  </a:moveTo>
                  <a:lnTo>
                    <a:pt x="116" y="58"/>
                  </a:lnTo>
                  <a:cubicBezTo>
                    <a:pt x="116" y="90"/>
                    <a:pt x="90" y="116"/>
                    <a:pt x="58" y="116"/>
                  </a:cubicBezTo>
                  <a:cubicBezTo>
                    <a:pt x="26" y="116"/>
                    <a:pt x="0" y="90"/>
                    <a:pt x="0" y="58"/>
                  </a:cubicBezTo>
                  <a:cubicBezTo>
                    <a:pt x="0" y="26"/>
                    <a:pt x="26" y="0"/>
                    <a:pt x="58" y="0"/>
                  </a:cubicBezTo>
                  <a:cubicBezTo>
                    <a:pt x="90" y="0"/>
                    <a:pt x="116" y="26"/>
                    <a:pt x="116" y="58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904C897A-4B98-4507-98BB-D6703D3CA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5176" y="3858418"/>
              <a:ext cx="107950" cy="109538"/>
            </a:xfrm>
            <a:custGeom>
              <a:avLst/>
              <a:gdLst>
                <a:gd name="T0" fmla="*/ 116 w 116"/>
                <a:gd name="T1" fmla="*/ 58 h 116"/>
                <a:gd name="T2" fmla="*/ 116 w 116"/>
                <a:gd name="T3" fmla="*/ 58 h 116"/>
                <a:gd name="T4" fmla="*/ 58 w 116"/>
                <a:gd name="T5" fmla="*/ 116 h 116"/>
                <a:gd name="T6" fmla="*/ 0 w 116"/>
                <a:gd name="T7" fmla="*/ 58 h 116"/>
                <a:gd name="T8" fmla="*/ 58 w 116"/>
                <a:gd name="T9" fmla="*/ 0 h 116"/>
                <a:gd name="T10" fmla="*/ 116 w 116"/>
                <a:gd name="T11" fmla="*/ 58 h 116"/>
                <a:gd name="T12" fmla="*/ 116 w 116"/>
                <a:gd name="T13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16">
                  <a:moveTo>
                    <a:pt x="116" y="58"/>
                  </a:moveTo>
                  <a:lnTo>
                    <a:pt x="116" y="58"/>
                  </a:lnTo>
                  <a:cubicBezTo>
                    <a:pt x="116" y="90"/>
                    <a:pt x="90" y="116"/>
                    <a:pt x="58" y="116"/>
                  </a:cubicBezTo>
                  <a:cubicBezTo>
                    <a:pt x="26" y="116"/>
                    <a:pt x="0" y="90"/>
                    <a:pt x="0" y="58"/>
                  </a:cubicBezTo>
                  <a:cubicBezTo>
                    <a:pt x="0" y="26"/>
                    <a:pt x="26" y="0"/>
                    <a:pt x="58" y="0"/>
                  </a:cubicBezTo>
                  <a:cubicBezTo>
                    <a:pt x="90" y="0"/>
                    <a:pt x="116" y="26"/>
                    <a:pt x="116" y="58"/>
                  </a:cubicBezTo>
                  <a:lnTo>
                    <a:pt x="116" y="58"/>
                  </a:lnTo>
                  <a:close/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31A63F73-8755-45C8-83EB-8CD2C28CC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3926" y="3807618"/>
              <a:ext cx="146050" cy="147638"/>
            </a:xfrm>
            <a:custGeom>
              <a:avLst/>
              <a:gdLst>
                <a:gd name="T0" fmla="*/ 157 w 157"/>
                <a:gd name="T1" fmla="*/ 78 h 156"/>
                <a:gd name="T2" fmla="*/ 157 w 157"/>
                <a:gd name="T3" fmla="*/ 78 h 156"/>
                <a:gd name="T4" fmla="*/ 78 w 157"/>
                <a:gd name="T5" fmla="*/ 156 h 156"/>
                <a:gd name="T6" fmla="*/ 0 w 157"/>
                <a:gd name="T7" fmla="*/ 78 h 156"/>
                <a:gd name="T8" fmla="*/ 78 w 157"/>
                <a:gd name="T9" fmla="*/ 0 h 156"/>
                <a:gd name="T10" fmla="*/ 157 w 157"/>
                <a:gd name="T11" fmla="*/ 7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6">
                  <a:moveTo>
                    <a:pt x="157" y="78"/>
                  </a:moveTo>
                  <a:lnTo>
                    <a:pt x="157" y="78"/>
                  </a:lnTo>
                  <a:cubicBezTo>
                    <a:pt x="157" y="121"/>
                    <a:pt x="122" y="156"/>
                    <a:pt x="78" y="156"/>
                  </a:cubicBez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C9C4096-19DD-4FFB-BA76-CB2967F4C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3926" y="3807618"/>
              <a:ext cx="146050" cy="147638"/>
            </a:xfrm>
            <a:custGeom>
              <a:avLst/>
              <a:gdLst>
                <a:gd name="T0" fmla="*/ 157 w 157"/>
                <a:gd name="T1" fmla="*/ 78 h 156"/>
                <a:gd name="T2" fmla="*/ 157 w 157"/>
                <a:gd name="T3" fmla="*/ 78 h 156"/>
                <a:gd name="T4" fmla="*/ 78 w 157"/>
                <a:gd name="T5" fmla="*/ 156 h 156"/>
                <a:gd name="T6" fmla="*/ 0 w 157"/>
                <a:gd name="T7" fmla="*/ 78 h 156"/>
                <a:gd name="T8" fmla="*/ 78 w 157"/>
                <a:gd name="T9" fmla="*/ 0 h 156"/>
                <a:gd name="T10" fmla="*/ 157 w 157"/>
                <a:gd name="T11" fmla="*/ 78 h 156"/>
                <a:gd name="T12" fmla="*/ 157 w 157"/>
                <a:gd name="T13" fmla="*/ 7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56">
                  <a:moveTo>
                    <a:pt x="157" y="78"/>
                  </a:moveTo>
                  <a:lnTo>
                    <a:pt x="157" y="78"/>
                  </a:lnTo>
                  <a:cubicBezTo>
                    <a:pt x="157" y="121"/>
                    <a:pt x="122" y="156"/>
                    <a:pt x="78" y="156"/>
                  </a:cubicBez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lnTo>
                    <a:pt x="157" y="78"/>
                  </a:lnTo>
                  <a:close/>
                </a:path>
              </a:pathLst>
            </a:custGeom>
            <a:noFill/>
            <a:ln w="174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967BF6C7-5BE0-400F-B92A-F21242365C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  <a:gd name="T22" fmla="*/ 615 w 615"/>
                <a:gd name="T23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lnTo>
                    <a:pt x="615" y="307"/>
                  </a:lnTo>
                  <a:close/>
                </a:path>
              </a:pathLst>
            </a:custGeom>
            <a:noFill/>
            <a:ln w="1588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BF4BA8F6-BB38-4EC3-9262-1A24D266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  <a:gd name="T22" fmla="*/ 615 w 615"/>
                <a:gd name="T23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lnTo>
                    <a:pt x="615" y="307"/>
                  </a:lnTo>
                  <a:close/>
                </a:path>
              </a:pathLst>
            </a:custGeom>
            <a:noFill/>
            <a:ln w="3175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7" name="Freeform 29">
            <a:extLst>
              <a:ext uri="{FF2B5EF4-FFF2-40B4-BE49-F238E27FC236}">
                <a16:creationId xmlns:a16="http://schemas.microsoft.com/office/drawing/2014/main" id="{7B52AE6B-1A37-4497-A264-49AA197101D6}"/>
              </a:ext>
            </a:extLst>
          </p:cNvPr>
          <p:cNvSpPr>
            <a:spLocks/>
          </p:cNvSpPr>
          <p:nvPr/>
        </p:nvSpPr>
        <p:spPr bwMode="auto">
          <a:xfrm>
            <a:off x="4854575" y="3336925"/>
            <a:ext cx="947738" cy="950913"/>
          </a:xfrm>
          <a:custGeom>
            <a:avLst/>
            <a:gdLst>
              <a:gd name="T0" fmla="*/ 1014 w 1014"/>
              <a:gd name="T1" fmla="*/ 1014 h 1014"/>
              <a:gd name="T2" fmla="*/ 1014 w 1014"/>
              <a:gd name="T3" fmla="*/ 1014 h 1014"/>
              <a:gd name="T4" fmla="*/ 0 w 1014"/>
              <a:gd name="T5" fmla="*/ 1014 h 1014"/>
              <a:gd name="T6" fmla="*/ 0 w 1014"/>
              <a:gd name="T7" fmla="*/ 0 h 1014"/>
              <a:gd name="T8" fmla="*/ 1014 w 1014"/>
              <a:gd name="T9" fmla="*/ 0 h 1014"/>
              <a:gd name="T10" fmla="*/ 1014 w 1014"/>
              <a:gd name="T11" fmla="*/ 1014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14" h="1014">
                <a:moveTo>
                  <a:pt x="1014" y="1014"/>
                </a:moveTo>
                <a:lnTo>
                  <a:pt x="1014" y="1014"/>
                </a:lnTo>
                <a:lnTo>
                  <a:pt x="0" y="1014"/>
                </a:lnTo>
                <a:lnTo>
                  <a:pt x="0" y="0"/>
                </a:lnTo>
                <a:lnTo>
                  <a:pt x="1014" y="0"/>
                </a:lnTo>
                <a:lnTo>
                  <a:pt x="1014" y="1014"/>
                </a:lnTo>
                <a:close/>
              </a:path>
            </a:pathLst>
          </a:custGeom>
          <a:solidFill>
            <a:srgbClr val="EEAA0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30">
            <a:extLst>
              <a:ext uri="{FF2B5EF4-FFF2-40B4-BE49-F238E27FC236}">
                <a16:creationId xmlns:a16="http://schemas.microsoft.com/office/drawing/2014/main" id="{68AF6A72-9F70-4157-B106-9B4E3AFDCEDB}"/>
              </a:ext>
            </a:extLst>
          </p:cNvPr>
          <p:cNvSpPr>
            <a:spLocks/>
          </p:cNvSpPr>
          <p:nvPr/>
        </p:nvSpPr>
        <p:spPr bwMode="auto">
          <a:xfrm>
            <a:off x="5041900" y="3532188"/>
            <a:ext cx="573088" cy="558800"/>
          </a:xfrm>
          <a:custGeom>
            <a:avLst/>
            <a:gdLst>
              <a:gd name="T0" fmla="*/ 614 w 614"/>
              <a:gd name="T1" fmla="*/ 307 h 595"/>
              <a:gd name="T2" fmla="*/ 614 w 614"/>
              <a:gd name="T3" fmla="*/ 307 h 595"/>
              <a:gd name="T4" fmla="*/ 307 w 614"/>
              <a:gd name="T5" fmla="*/ 0 h 595"/>
              <a:gd name="T6" fmla="*/ 0 w 614"/>
              <a:gd name="T7" fmla="*/ 307 h 595"/>
              <a:gd name="T8" fmla="*/ 200 w 614"/>
              <a:gd name="T9" fmla="*/ 595 h 595"/>
              <a:gd name="T10" fmla="*/ 200 w 614"/>
              <a:gd name="T11" fmla="*/ 535 h 595"/>
              <a:gd name="T12" fmla="*/ 303 w 614"/>
              <a:gd name="T13" fmla="*/ 432 h 595"/>
              <a:gd name="T14" fmla="*/ 312 w 614"/>
              <a:gd name="T15" fmla="*/ 432 h 595"/>
              <a:gd name="T16" fmla="*/ 415 w 614"/>
              <a:gd name="T17" fmla="*/ 535 h 595"/>
              <a:gd name="T18" fmla="*/ 415 w 614"/>
              <a:gd name="T19" fmla="*/ 595 h 595"/>
              <a:gd name="T20" fmla="*/ 614 w 614"/>
              <a:gd name="T21" fmla="*/ 307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14" h="595">
                <a:moveTo>
                  <a:pt x="614" y="307"/>
                </a:moveTo>
                <a:lnTo>
                  <a:pt x="614" y="307"/>
                </a:lnTo>
                <a:cubicBezTo>
                  <a:pt x="614" y="138"/>
                  <a:pt x="477" y="0"/>
                  <a:pt x="307" y="0"/>
                </a:cubicBezTo>
                <a:cubicBezTo>
                  <a:pt x="137" y="0"/>
                  <a:pt x="0" y="138"/>
                  <a:pt x="0" y="307"/>
                </a:cubicBezTo>
                <a:cubicBezTo>
                  <a:pt x="0" y="439"/>
                  <a:pt x="83" y="552"/>
                  <a:pt x="200" y="595"/>
                </a:cubicBezTo>
                <a:lnTo>
                  <a:pt x="200" y="535"/>
                </a:lnTo>
                <a:cubicBezTo>
                  <a:pt x="200" y="478"/>
                  <a:pt x="246" y="432"/>
                  <a:pt x="303" y="432"/>
                </a:cubicBezTo>
                <a:lnTo>
                  <a:pt x="312" y="432"/>
                </a:lnTo>
                <a:cubicBezTo>
                  <a:pt x="368" y="432"/>
                  <a:pt x="415" y="478"/>
                  <a:pt x="415" y="535"/>
                </a:cubicBezTo>
                <a:lnTo>
                  <a:pt x="415" y="595"/>
                </a:lnTo>
                <a:cubicBezTo>
                  <a:pt x="531" y="552"/>
                  <a:pt x="614" y="439"/>
                  <a:pt x="614" y="307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31">
            <a:extLst>
              <a:ext uri="{FF2B5EF4-FFF2-40B4-BE49-F238E27FC236}">
                <a16:creationId xmlns:a16="http://schemas.microsoft.com/office/drawing/2014/main" id="{7B8CCF2D-8E4D-443F-94AF-B07B02B71E3A}"/>
              </a:ext>
            </a:extLst>
          </p:cNvPr>
          <p:cNvSpPr>
            <a:spLocks/>
          </p:cNvSpPr>
          <p:nvPr/>
        </p:nvSpPr>
        <p:spPr bwMode="auto">
          <a:xfrm>
            <a:off x="5041900" y="3532188"/>
            <a:ext cx="573088" cy="558800"/>
          </a:xfrm>
          <a:custGeom>
            <a:avLst/>
            <a:gdLst>
              <a:gd name="T0" fmla="*/ 614 w 614"/>
              <a:gd name="T1" fmla="*/ 307 h 595"/>
              <a:gd name="T2" fmla="*/ 614 w 614"/>
              <a:gd name="T3" fmla="*/ 307 h 595"/>
              <a:gd name="T4" fmla="*/ 307 w 614"/>
              <a:gd name="T5" fmla="*/ 0 h 595"/>
              <a:gd name="T6" fmla="*/ 0 w 614"/>
              <a:gd name="T7" fmla="*/ 307 h 595"/>
              <a:gd name="T8" fmla="*/ 200 w 614"/>
              <a:gd name="T9" fmla="*/ 595 h 595"/>
              <a:gd name="T10" fmla="*/ 200 w 614"/>
              <a:gd name="T11" fmla="*/ 535 h 595"/>
              <a:gd name="T12" fmla="*/ 303 w 614"/>
              <a:gd name="T13" fmla="*/ 432 h 595"/>
              <a:gd name="T14" fmla="*/ 312 w 614"/>
              <a:gd name="T15" fmla="*/ 432 h 595"/>
              <a:gd name="T16" fmla="*/ 415 w 614"/>
              <a:gd name="T17" fmla="*/ 535 h 595"/>
              <a:gd name="T18" fmla="*/ 415 w 614"/>
              <a:gd name="T19" fmla="*/ 595 h 595"/>
              <a:gd name="T20" fmla="*/ 614 w 614"/>
              <a:gd name="T21" fmla="*/ 307 h 595"/>
              <a:gd name="T22" fmla="*/ 614 w 614"/>
              <a:gd name="T23" fmla="*/ 307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14" h="595">
                <a:moveTo>
                  <a:pt x="614" y="307"/>
                </a:moveTo>
                <a:lnTo>
                  <a:pt x="614" y="307"/>
                </a:lnTo>
                <a:cubicBezTo>
                  <a:pt x="614" y="138"/>
                  <a:pt x="477" y="0"/>
                  <a:pt x="307" y="0"/>
                </a:cubicBezTo>
                <a:cubicBezTo>
                  <a:pt x="137" y="0"/>
                  <a:pt x="0" y="138"/>
                  <a:pt x="0" y="307"/>
                </a:cubicBezTo>
                <a:cubicBezTo>
                  <a:pt x="0" y="439"/>
                  <a:pt x="83" y="552"/>
                  <a:pt x="200" y="595"/>
                </a:cubicBezTo>
                <a:lnTo>
                  <a:pt x="200" y="535"/>
                </a:lnTo>
                <a:cubicBezTo>
                  <a:pt x="200" y="478"/>
                  <a:pt x="246" y="432"/>
                  <a:pt x="303" y="432"/>
                </a:cubicBezTo>
                <a:lnTo>
                  <a:pt x="312" y="432"/>
                </a:lnTo>
                <a:cubicBezTo>
                  <a:pt x="368" y="432"/>
                  <a:pt x="415" y="478"/>
                  <a:pt x="415" y="535"/>
                </a:cubicBezTo>
                <a:lnTo>
                  <a:pt x="415" y="595"/>
                </a:lnTo>
                <a:cubicBezTo>
                  <a:pt x="531" y="552"/>
                  <a:pt x="614" y="439"/>
                  <a:pt x="614" y="307"/>
                </a:cubicBezTo>
                <a:lnTo>
                  <a:pt x="614" y="307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32">
            <a:extLst>
              <a:ext uri="{FF2B5EF4-FFF2-40B4-BE49-F238E27FC236}">
                <a16:creationId xmlns:a16="http://schemas.microsoft.com/office/drawing/2014/main" id="{7A259292-3308-4797-B4AA-0CB29831F8A5}"/>
              </a:ext>
            </a:extLst>
          </p:cNvPr>
          <p:cNvSpPr>
            <a:spLocks/>
          </p:cNvSpPr>
          <p:nvPr/>
        </p:nvSpPr>
        <p:spPr bwMode="auto">
          <a:xfrm>
            <a:off x="5075238" y="3940175"/>
            <a:ext cx="149225" cy="241300"/>
          </a:xfrm>
          <a:custGeom>
            <a:avLst/>
            <a:gdLst>
              <a:gd name="T0" fmla="*/ 159 w 159"/>
              <a:gd name="T1" fmla="*/ 190 h 258"/>
              <a:gd name="T2" fmla="*/ 159 w 159"/>
              <a:gd name="T3" fmla="*/ 190 h 258"/>
              <a:gd name="T4" fmla="*/ 90 w 159"/>
              <a:gd name="T5" fmla="*/ 258 h 258"/>
              <a:gd name="T6" fmla="*/ 69 w 159"/>
              <a:gd name="T7" fmla="*/ 258 h 258"/>
              <a:gd name="T8" fmla="*/ 0 w 159"/>
              <a:gd name="T9" fmla="*/ 190 h 258"/>
              <a:gd name="T10" fmla="*/ 0 w 159"/>
              <a:gd name="T11" fmla="*/ 68 h 258"/>
              <a:gd name="T12" fmla="*/ 69 w 159"/>
              <a:gd name="T13" fmla="*/ 0 h 258"/>
              <a:gd name="T14" fmla="*/ 90 w 159"/>
              <a:gd name="T15" fmla="*/ 0 h 258"/>
              <a:gd name="T16" fmla="*/ 159 w 159"/>
              <a:gd name="T17" fmla="*/ 68 h 258"/>
              <a:gd name="T18" fmla="*/ 159 w 159"/>
              <a:gd name="T19" fmla="*/ 19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9" h="258">
                <a:moveTo>
                  <a:pt x="159" y="190"/>
                </a:moveTo>
                <a:lnTo>
                  <a:pt x="159" y="190"/>
                </a:lnTo>
                <a:cubicBezTo>
                  <a:pt x="159" y="227"/>
                  <a:pt x="128" y="258"/>
                  <a:pt x="90" y="258"/>
                </a:cubicBezTo>
                <a:lnTo>
                  <a:pt x="69" y="258"/>
                </a:lnTo>
                <a:cubicBezTo>
                  <a:pt x="31" y="258"/>
                  <a:pt x="0" y="227"/>
                  <a:pt x="0" y="190"/>
                </a:cubicBezTo>
                <a:lnTo>
                  <a:pt x="0" y="68"/>
                </a:lnTo>
                <a:cubicBezTo>
                  <a:pt x="0" y="31"/>
                  <a:pt x="31" y="0"/>
                  <a:pt x="69" y="0"/>
                </a:cubicBezTo>
                <a:lnTo>
                  <a:pt x="90" y="0"/>
                </a:lnTo>
                <a:cubicBezTo>
                  <a:pt x="128" y="0"/>
                  <a:pt x="159" y="31"/>
                  <a:pt x="159" y="68"/>
                </a:cubicBezTo>
                <a:lnTo>
                  <a:pt x="159" y="190"/>
                </a:ln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33">
            <a:extLst>
              <a:ext uri="{FF2B5EF4-FFF2-40B4-BE49-F238E27FC236}">
                <a16:creationId xmlns:a16="http://schemas.microsoft.com/office/drawing/2014/main" id="{F23ED05C-F6B7-449C-A409-16E85626FBFC}"/>
              </a:ext>
            </a:extLst>
          </p:cNvPr>
          <p:cNvSpPr>
            <a:spLocks/>
          </p:cNvSpPr>
          <p:nvPr/>
        </p:nvSpPr>
        <p:spPr bwMode="auto">
          <a:xfrm>
            <a:off x="5075238" y="3940175"/>
            <a:ext cx="149225" cy="241300"/>
          </a:xfrm>
          <a:custGeom>
            <a:avLst/>
            <a:gdLst>
              <a:gd name="T0" fmla="*/ 159 w 159"/>
              <a:gd name="T1" fmla="*/ 190 h 258"/>
              <a:gd name="T2" fmla="*/ 159 w 159"/>
              <a:gd name="T3" fmla="*/ 190 h 258"/>
              <a:gd name="T4" fmla="*/ 90 w 159"/>
              <a:gd name="T5" fmla="*/ 258 h 258"/>
              <a:gd name="T6" fmla="*/ 69 w 159"/>
              <a:gd name="T7" fmla="*/ 258 h 258"/>
              <a:gd name="T8" fmla="*/ 0 w 159"/>
              <a:gd name="T9" fmla="*/ 190 h 258"/>
              <a:gd name="T10" fmla="*/ 0 w 159"/>
              <a:gd name="T11" fmla="*/ 68 h 258"/>
              <a:gd name="T12" fmla="*/ 69 w 159"/>
              <a:gd name="T13" fmla="*/ 0 h 258"/>
              <a:gd name="T14" fmla="*/ 90 w 159"/>
              <a:gd name="T15" fmla="*/ 0 h 258"/>
              <a:gd name="T16" fmla="*/ 159 w 159"/>
              <a:gd name="T17" fmla="*/ 68 h 258"/>
              <a:gd name="T18" fmla="*/ 159 w 159"/>
              <a:gd name="T19" fmla="*/ 190 h 258"/>
              <a:gd name="T20" fmla="*/ 159 w 159"/>
              <a:gd name="T21" fmla="*/ 19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9" h="258">
                <a:moveTo>
                  <a:pt x="159" y="190"/>
                </a:moveTo>
                <a:lnTo>
                  <a:pt x="159" y="190"/>
                </a:lnTo>
                <a:cubicBezTo>
                  <a:pt x="159" y="227"/>
                  <a:pt x="128" y="258"/>
                  <a:pt x="90" y="258"/>
                </a:cubicBezTo>
                <a:lnTo>
                  <a:pt x="69" y="258"/>
                </a:lnTo>
                <a:cubicBezTo>
                  <a:pt x="31" y="258"/>
                  <a:pt x="0" y="227"/>
                  <a:pt x="0" y="190"/>
                </a:cubicBezTo>
                <a:lnTo>
                  <a:pt x="0" y="68"/>
                </a:lnTo>
                <a:cubicBezTo>
                  <a:pt x="0" y="31"/>
                  <a:pt x="31" y="0"/>
                  <a:pt x="69" y="0"/>
                </a:cubicBezTo>
                <a:lnTo>
                  <a:pt x="90" y="0"/>
                </a:lnTo>
                <a:cubicBezTo>
                  <a:pt x="128" y="0"/>
                  <a:pt x="159" y="31"/>
                  <a:pt x="159" y="68"/>
                </a:cubicBezTo>
                <a:lnTo>
                  <a:pt x="159" y="190"/>
                </a:lnTo>
                <a:lnTo>
                  <a:pt x="159" y="190"/>
                </a:ln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34">
            <a:extLst>
              <a:ext uri="{FF2B5EF4-FFF2-40B4-BE49-F238E27FC236}">
                <a16:creationId xmlns:a16="http://schemas.microsoft.com/office/drawing/2014/main" id="{A67948FB-8AC5-45E4-B141-1B9102F07C75}"/>
              </a:ext>
            </a:extLst>
          </p:cNvPr>
          <p:cNvSpPr>
            <a:spLocks/>
          </p:cNvSpPr>
          <p:nvPr/>
        </p:nvSpPr>
        <p:spPr bwMode="auto">
          <a:xfrm>
            <a:off x="5453063" y="3800475"/>
            <a:ext cx="107950" cy="109538"/>
          </a:xfrm>
          <a:custGeom>
            <a:avLst/>
            <a:gdLst>
              <a:gd name="T0" fmla="*/ 0 w 116"/>
              <a:gd name="T1" fmla="*/ 58 h 116"/>
              <a:gd name="T2" fmla="*/ 0 w 116"/>
              <a:gd name="T3" fmla="*/ 58 h 116"/>
              <a:gd name="T4" fmla="*/ 58 w 116"/>
              <a:gd name="T5" fmla="*/ 116 h 116"/>
              <a:gd name="T6" fmla="*/ 116 w 116"/>
              <a:gd name="T7" fmla="*/ 58 h 116"/>
              <a:gd name="T8" fmla="*/ 58 w 116"/>
              <a:gd name="T9" fmla="*/ 0 h 116"/>
              <a:gd name="T10" fmla="*/ 0 w 116"/>
              <a:gd name="T11" fmla="*/ 58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6" h="116">
                <a:moveTo>
                  <a:pt x="0" y="58"/>
                </a:moveTo>
                <a:lnTo>
                  <a:pt x="0" y="58"/>
                </a:lnTo>
                <a:cubicBezTo>
                  <a:pt x="0" y="90"/>
                  <a:pt x="26" y="116"/>
                  <a:pt x="58" y="116"/>
                </a:cubicBezTo>
                <a:cubicBezTo>
                  <a:pt x="90" y="116"/>
                  <a:pt x="116" y="90"/>
                  <a:pt x="116" y="58"/>
                </a:cubicBezTo>
                <a:cubicBezTo>
                  <a:pt x="116" y="26"/>
                  <a:pt x="90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35">
            <a:extLst>
              <a:ext uri="{FF2B5EF4-FFF2-40B4-BE49-F238E27FC236}">
                <a16:creationId xmlns:a16="http://schemas.microsoft.com/office/drawing/2014/main" id="{A2840354-F702-4681-A1F6-4E042BD2FF3A}"/>
              </a:ext>
            </a:extLst>
          </p:cNvPr>
          <p:cNvSpPr>
            <a:spLocks/>
          </p:cNvSpPr>
          <p:nvPr/>
        </p:nvSpPr>
        <p:spPr bwMode="auto">
          <a:xfrm>
            <a:off x="5453063" y="3800475"/>
            <a:ext cx="107950" cy="109538"/>
          </a:xfrm>
          <a:custGeom>
            <a:avLst/>
            <a:gdLst>
              <a:gd name="T0" fmla="*/ 0 w 116"/>
              <a:gd name="T1" fmla="*/ 58 h 116"/>
              <a:gd name="T2" fmla="*/ 0 w 116"/>
              <a:gd name="T3" fmla="*/ 58 h 116"/>
              <a:gd name="T4" fmla="*/ 58 w 116"/>
              <a:gd name="T5" fmla="*/ 116 h 116"/>
              <a:gd name="T6" fmla="*/ 116 w 116"/>
              <a:gd name="T7" fmla="*/ 58 h 116"/>
              <a:gd name="T8" fmla="*/ 58 w 116"/>
              <a:gd name="T9" fmla="*/ 0 h 116"/>
              <a:gd name="T10" fmla="*/ 0 w 116"/>
              <a:gd name="T11" fmla="*/ 58 h 116"/>
              <a:gd name="T12" fmla="*/ 0 w 116"/>
              <a:gd name="T13" fmla="*/ 58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6" h="116">
                <a:moveTo>
                  <a:pt x="0" y="58"/>
                </a:moveTo>
                <a:lnTo>
                  <a:pt x="0" y="58"/>
                </a:lnTo>
                <a:cubicBezTo>
                  <a:pt x="0" y="90"/>
                  <a:pt x="26" y="116"/>
                  <a:pt x="58" y="116"/>
                </a:cubicBezTo>
                <a:cubicBezTo>
                  <a:pt x="90" y="116"/>
                  <a:pt x="116" y="90"/>
                  <a:pt x="116" y="58"/>
                </a:cubicBezTo>
                <a:cubicBezTo>
                  <a:pt x="116" y="26"/>
                  <a:pt x="90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lnTo>
                  <a:pt x="0" y="58"/>
                </a:lnTo>
                <a:close/>
              </a:path>
            </a:pathLst>
          </a:custGeom>
          <a:noFill/>
          <a:ln w="12700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36">
            <a:extLst>
              <a:ext uri="{FF2B5EF4-FFF2-40B4-BE49-F238E27FC236}">
                <a16:creationId xmlns:a16="http://schemas.microsoft.com/office/drawing/2014/main" id="{8E420D0E-1034-4DDA-997C-1BB9FC0D6D64}"/>
              </a:ext>
            </a:extLst>
          </p:cNvPr>
          <p:cNvSpPr>
            <a:spLocks/>
          </p:cNvSpPr>
          <p:nvPr/>
        </p:nvSpPr>
        <p:spPr bwMode="auto">
          <a:xfrm>
            <a:off x="5432425" y="3940175"/>
            <a:ext cx="147638" cy="241300"/>
          </a:xfrm>
          <a:custGeom>
            <a:avLst/>
            <a:gdLst>
              <a:gd name="T0" fmla="*/ 0 w 159"/>
              <a:gd name="T1" fmla="*/ 190 h 258"/>
              <a:gd name="T2" fmla="*/ 0 w 159"/>
              <a:gd name="T3" fmla="*/ 190 h 258"/>
              <a:gd name="T4" fmla="*/ 69 w 159"/>
              <a:gd name="T5" fmla="*/ 258 h 258"/>
              <a:gd name="T6" fmla="*/ 91 w 159"/>
              <a:gd name="T7" fmla="*/ 258 h 258"/>
              <a:gd name="T8" fmla="*/ 159 w 159"/>
              <a:gd name="T9" fmla="*/ 190 h 258"/>
              <a:gd name="T10" fmla="*/ 159 w 159"/>
              <a:gd name="T11" fmla="*/ 68 h 258"/>
              <a:gd name="T12" fmla="*/ 91 w 159"/>
              <a:gd name="T13" fmla="*/ 0 h 258"/>
              <a:gd name="T14" fmla="*/ 69 w 159"/>
              <a:gd name="T15" fmla="*/ 0 h 258"/>
              <a:gd name="T16" fmla="*/ 0 w 159"/>
              <a:gd name="T17" fmla="*/ 68 h 258"/>
              <a:gd name="T18" fmla="*/ 0 w 159"/>
              <a:gd name="T19" fmla="*/ 19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9" h="258">
                <a:moveTo>
                  <a:pt x="0" y="190"/>
                </a:moveTo>
                <a:lnTo>
                  <a:pt x="0" y="190"/>
                </a:lnTo>
                <a:cubicBezTo>
                  <a:pt x="0" y="227"/>
                  <a:pt x="31" y="258"/>
                  <a:pt x="69" y="258"/>
                </a:cubicBezTo>
                <a:lnTo>
                  <a:pt x="91" y="258"/>
                </a:lnTo>
                <a:cubicBezTo>
                  <a:pt x="128" y="258"/>
                  <a:pt x="159" y="227"/>
                  <a:pt x="159" y="190"/>
                </a:cubicBezTo>
                <a:lnTo>
                  <a:pt x="159" y="68"/>
                </a:lnTo>
                <a:cubicBezTo>
                  <a:pt x="159" y="31"/>
                  <a:pt x="128" y="0"/>
                  <a:pt x="91" y="0"/>
                </a:cubicBezTo>
                <a:lnTo>
                  <a:pt x="69" y="0"/>
                </a:lnTo>
                <a:cubicBezTo>
                  <a:pt x="31" y="0"/>
                  <a:pt x="0" y="31"/>
                  <a:pt x="0" y="68"/>
                </a:cubicBezTo>
                <a:lnTo>
                  <a:pt x="0" y="190"/>
                </a:ln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37">
            <a:extLst>
              <a:ext uri="{FF2B5EF4-FFF2-40B4-BE49-F238E27FC236}">
                <a16:creationId xmlns:a16="http://schemas.microsoft.com/office/drawing/2014/main" id="{75E1A8CD-AFF7-4F61-97DE-826704D794E4}"/>
              </a:ext>
            </a:extLst>
          </p:cNvPr>
          <p:cNvSpPr>
            <a:spLocks/>
          </p:cNvSpPr>
          <p:nvPr/>
        </p:nvSpPr>
        <p:spPr bwMode="auto">
          <a:xfrm>
            <a:off x="5432425" y="3940175"/>
            <a:ext cx="147638" cy="241300"/>
          </a:xfrm>
          <a:custGeom>
            <a:avLst/>
            <a:gdLst>
              <a:gd name="T0" fmla="*/ 0 w 159"/>
              <a:gd name="T1" fmla="*/ 190 h 258"/>
              <a:gd name="T2" fmla="*/ 0 w 159"/>
              <a:gd name="T3" fmla="*/ 190 h 258"/>
              <a:gd name="T4" fmla="*/ 69 w 159"/>
              <a:gd name="T5" fmla="*/ 258 h 258"/>
              <a:gd name="T6" fmla="*/ 91 w 159"/>
              <a:gd name="T7" fmla="*/ 258 h 258"/>
              <a:gd name="T8" fmla="*/ 159 w 159"/>
              <a:gd name="T9" fmla="*/ 190 h 258"/>
              <a:gd name="T10" fmla="*/ 159 w 159"/>
              <a:gd name="T11" fmla="*/ 68 h 258"/>
              <a:gd name="T12" fmla="*/ 91 w 159"/>
              <a:gd name="T13" fmla="*/ 0 h 258"/>
              <a:gd name="T14" fmla="*/ 69 w 159"/>
              <a:gd name="T15" fmla="*/ 0 h 258"/>
              <a:gd name="T16" fmla="*/ 0 w 159"/>
              <a:gd name="T17" fmla="*/ 68 h 258"/>
              <a:gd name="T18" fmla="*/ 0 w 159"/>
              <a:gd name="T19" fmla="*/ 190 h 258"/>
              <a:gd name="T20" fmla="*/ 0 w 159"/>
              <a:gd name="T21" fmla="*/ 19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9" h="258">
                <a:moveTo>
                  <a:pt x="0" y="190"/>
                </a:moveTo>
                <a:lnTo>
                  <a:pt x="0" y="190"/>
                </a:lnTo>
                <a:cubicBezTo>
                  <a:pt x="0" y="227"/>
                  <a:pt x="31" y="258"/>
                  <a:pt x="69" y="258"/>
                </a:cubicBezTo>
                <a:lnTo>
                  <a:pt x="91" y="258"/>
                </a:lnTo>
                <a:cubicBezTo>
                  <a:pt x="128" y="258"/>
                  <a:pt x="159" y="227"/>
                  <a:pt x="159" y="190"/>
                </a:cubicBezTo>
                <a:lnTo>
                  <a:pt x="159" y="68"/>
                </a:lnTo>
                <a:cubicBezTo>
                  <a:pt x="159" y="31"/>
                  <a:pt x="128" y="0"/>
                  <a:pt x="91" y="0"/>
                </a:cubicBezTo>
                <a:lnTo>
                  <a:pt x="69" y="0"/>
                </a:lnTo>
                <a:cubicBezTo>
                  <a:pt x="31" y="0"/>
                  <a:pt x="0" y="31"/>
                  <a:pt x="0" y="68"/>
                </a:cubicBezTo>
                <a:lnTo>
                  <a:pt x="0" y="190"/>
                </a:lnTo>
                <a:lnTo>
                  <a:pt x="0" y="190"/>
                </a:ln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38">
            <a:extLst>
              <a:ext uri="{FF2B5EF4-FFF2-40B4-BE49-F238E27FC236}">
                <a16:creationId xmlns:a16="http://schemas.microsoft.com/office/drawing/2014/main" id="{7C3AD1B8-93A4-4358-ADA2-F176C0366615}"/>
              </a:ext>
            </a:extLst>
          </p:cNvPr>
          <p:cNvSpPr>
            <a:spLocks/>
          </p:cNvSpPr>
          <p:nvPr/>
        </p:nvSpPr>
        <p:spPr bwMode="auto">
          <a:xfrm>
            <a:off x="5095875" y="3800475"/>
            <a:ext cx="107950" cy="109538"/>
          </a:xfrm>
          <a:custGeom>
            <a:avLst/>
            <a:gdLst>
              <a:gd name="T0" fmla="*/ 115 w 115"/>
              <a:gd name="T1" fmla="*/ 58 h 116"/>
              <a:gd name="T2" fmla="*/ 115 w 115"/>
              <a:gd name="T3" fmla="*/ 58 h 116"/>
              <a:gd name="T4" fmla="*/ 57 w 115"/>
              <a:gd name="T5" fmla="*/ 116 h 116"/>
              <a:gd name="T6" fmla="*/ 0 w 115"/>
              <a:gd name="T7" fmla="*/ 58 h 116"/>
              <a:gd name="T8" fmla="*/ 57 w 115"/>
              <a:gd name="T9" fmla="*/ 0 h 116"/>
              <a:gd name="T10" fmla="*/ 115 w 115"/>
              <a:gd name="T11" fmla="*/ 58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5" h="116">
                <a:moveTo>
                  <a:pt x="115" y="58"/>
                </a:moveTo>
                <a:lnTo>
                  <a:pt x="115" y="58"/>
                </a:lnTo>
                <a:cubicBezTo>
                  <a:pt x="115" y="90"/>
                  <a:pt x="89" y="116"/>
                  <a:pt x="57" y="116"/>
                </a:cubicBezTo>
                <a:cubicBezTo>
                  <a:pt x="25" y="116"/>
                  <a:pt x="0" y="90"/>
                  <a:pt x="0" y="58"/>
                </a:cubicBezTo>
                <a:cubicBezTo>
                  <a:pt x="0" y="26"/>
                  <a:pt x="25" y="0"/>
                  <a:pt x="57" y="0"/>
                </a:cubicBezTo>
                <a:cubicBezTo>
                  <a:pt x="89" y="0"/>
                  <a:pt x="115" y="26"/>
                  <a:pt x="115" y="58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39">
            <a:extLst>
              <a:ext uri="{FF2B5EF4-FFF2-40B4-BE49-F238E27FC236}">
                <a16:creationId xmlns:a16="http://schemas.microsoft.com/office/drawing/2014/main" id="{C1F41C40-A848-4E1C-A65B-B7E5033029DD}"/>
              </a:ext>
            </a:extLst>
          </p:cNvPr>
          <p:cNvSpPr>
            <a:spLocks/>
          </p:cNvSpPr>
          <p:nvPr/>
        </p:nvSpPr>
        <p:spPr bwMode="auto">
          <a:xfrm>
            <a:off x="5095875" y="3800475"/>
            <a:ext cx="107950" cy="109538"/>
          </a:xfrm>
          <a:custGeom>
            <a:avLst/>
            <a:gdLst>
              <a:gd name="T0" fmla="*/ 115 w 115"/>
              <a:gd name="T1" fmla="*/ 58 h 116"/>
              <a:gd name="T2" fmla="*/ 115 w 115"/>
              <a:gd name="T3" fmla="*/ 58 h 116"/>
              <a:gd name="T4" fmla="*/ 57 w 115"/>
              <a:gd name="T5" fmla="*/ 116 h 116"/>
              <a:gd name="T6" fmla="*/ 0 w 115"/>
              <a:gd name="T7" fmla="*/ 58 h 116"/>
              <a:gd name="T8" fmla="*/ 57 w 115"/>
              <a:gd name="T9" fmla="*/ 0 h 116"/>
              <a:gd name="T10" fmla="*/ 115 w 115"/>
              <a:gd name="T11" fmla="*/ 58 h 116"/>
              <a:gd name="T12" fmla="*/ 115 w 115"/>
              <a:gd name="T13" fmla="*/ 58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5" h="116">
                <a:moveTo>
                  <a:pt x="115" y="58"/>
                </a:moveTo>
                <a:lnTo>
                  <a:pt x="115" y="58"/>
                </a:lnTo>
                <a:cubicBezTo>
                  <a:pt x="115" y="90"/>
                  <a:pt x="89" y="116"/>
                  <a:pt x="57" y="116"/>
                </a:cubicBezTo>
                <a:cubicBezTo>
                  <a:pt x="25" y="116"/>
                  <a:pt x="0" y="90"/>
                  <a:pt x="0" y="58"/>
                </a:cubicBezTo>
                <a:cubicBezTo>
                  <a:pt x="0" y="26"/>
                  <a:pt x="25" y="0"/>
                  <a:pt x="57" y="0"/>
                </a:cubicBezTo>
                <a:cubicBezTo>
                  <a:pt x="89" y="0"/>
                  <a:pt x="115" y="26"/>
                  <a:pt x="115" y="58"/>
                </a:cubicBezTo>
                <a:lnTo>
                  <a:pt x="115" y="58"/>
                </a:lnTo>
                <a:close/>
              </a:path>
            </a:pathLst>
          </a:custGeom>
          <a:noFill/>
          <a:ln w="12700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40">
            <a:extLst>
              <a:ext uri="{FF2B5EF4-FFF2-40B4-BE49-F238E27FC236}">
                <a16:creationId xmlns:a16="http://schemas.microsoft.com/office/drawing/2014/main" id="{2F9A04FC-3219-4FF7-A4E7-FC40CD1E47F0}"/>
              </a:ext>
            </a:extLst>
          </p:cNvPr>
          <p:cNvSpPr>
            <a:spLocks/>
          </p:cNvSpPr>
          <p:nvPr/>
        </p:nvSpPr>
        <p:spPr bwMode="auto">
          <a:xfrm>
            <a:off x="5254625" y="3749675"/>
            <a:ext cx="146050" cy="147638"/>
          </a:xfrm>
          <a:custGeom>
            <a:avLst/>
            <a:gdLst>
              <a:gd name="T0" fmla="*/ 156 w 156"/>
              <a:gd name="T1" fmla="*/ 78 h 156"/>
              <a:gd name="T2" fmla="*/ 156 w 156"/>
              <a:gd name="T3" fmla="*/ 78 h 156"/>
              <a:gd name="T4" fmla="*/ 78 w 156"/>
              <a:gd name="T5" fmla="*/ 156 h 156"/>
              <a:gd name="T6" fmla="*/ 0 w 156"/>
              <a:gd name="T7" fmla="*/ 78 h 156"/>
              <a:gd name="T8" fmla="*/ 78 w 156"/>
              <a:gd name="T9" fmla="*/ 0 h 156"/>
              <a:gd name="T10" fmla="*/ 156 w 156"/>
              <a:gd name="T11" fmla="*/ 78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6" h="156">
                <a:moveTo>
                  <a:pt x="156" y="78"/>
                </a:moveTo>
                <a:lnTo>
                  <a:pt x="156" y="78"/>
                </a:lnTo>
                <a:cubicBezTo>
                  <a:pt x="156" y="121"/>
                  <a:pt x="121" y="156"/>
                  <a:pt x="78" y="156"/>
                </a:cubicBezTo>
                <a:cubicBezTo>
                  <a:pt x="35" y="156"/>
                  <a:pt x="0" y="121"/>
                  <a:pt x="0" y="78"/>
                </a:cubicBezTo>
                <a:cubicBezTo>
                  <a:pt x="0" y="35"/>
                  <a:pt x="35" y="0"/>
                  <a:pt x="78" y="0"/>
                </a:cubicBezTo>
                <a:cubicBezTo>
                  <a:pt x="121" y="0"/>
                  <a:pt x="156" y="35"/>
                  <a:pt x="156" y="78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41">
            <a:extLst>
              <a:ext uri="{FF2B5EF4-FFF2-40B4-BE49-F238E27FC236}">
                <a16:creationId xmlns:a16="http://schemas.microsoft.com/office/drawing/2014/main" id="{18A2F17B-0EA4-4334-B16C-5074BF56EA97}"/>
              </a:ext>
            </a:extLst>
          </p:cNvPr>
          <p:cNvSpPr>
            <a:spLocks/>
          </p:cNvSpPr>
          <p:nvPr/>
        </p:nvSpPr>
        <p:spPr bwMode="auto">
          <a:xfrm>
            <a:off x="5254625" y="3749675"/>
            <a:ext cx="146050" cy="147638"/>
          </a:xfrm>
          <a:custGeom>
            <a:avLst/>
            <a:gdLst>
              <a:gd name="T0" fmla="*/ 156 w 156"/>
              <a:gd name="T1" fmla="*/ 78 h 156"/>
              <a:gd name="T2" fmla="*/ 156 w 156"/>
              <a:gd name="T3" fmla="*/ 78 h 156"/>
              <a:gd name="T4" fmla="*/ 78 w 156"/>
              <a:gd name="T5" fmla="*/ 156 h 156"/>
              <a:gd name="T6" fmla="*/ 0 w 156"/>
              <a:gd name="T7" fmla="*/ 78 h 156"/>
              <a:gd name="T8" fmla="*/ 78 w 156"/>
              <a:gd name="T9" fmla="*/ 0 h 156"/>
              <a:gd name="T10" fmla="*/ 156 w 156"/>
              <a:gd name="T11" fmla="*/ 78 h 156"/>
              <a:gd name="T12" fmla="*/ 156 w 156"/>
              <a:gd name="T13" fmla="*/ 78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6" h="156">
                <a:moveTo>
                  <a:pt x="156" y="78"/>
                </a:moveTo>
                <a:lnTo>
                  <a:pt x="156" y="78"/>
                </a:lnTo>
                <a:cubicBezTo>
                  <a:pt x="156" y="121"/>
                  <a:pt x="121" y="156"/>
                  <a:pt x="78" y="156"/>
                </a:cubicBezTo>
                <a:cubicBezTo>
                  <a:pt x="35" y="156"/>
                  <a:pt x="0" y="121"/>
                  <a:pt x="0" y="78"/>
                </a:cubicBezTo>
                <a:cubicBezTo>
                  <a:pt x="0" y="35"/>
                  <a:pt x="35" y="0"/>
                  <a:pt x="78" y="0"/>
                </a:cubicBezTo>
                <a:cubicBezTo>
                  <a:pt x="121" y="0"/>
                  <a:pt x="156" y="35"/>
                  <a:pt x="156" y="78"/>
                </a:cubicBezTo>
                <a:lnTo>
                  <a:pt x="156" y="78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42">
            <a:extLst>
              <a:ext uri="{FF2B5EF4-FFF2-40B4-BE49-F238E27FC236}">
                <a16:creationId xmlns:a16="http://schemas.microsoft.com/office/drawing/2014/main" id="{A297329A-8324-4983-8D25-A01FBF9B3E3E}"/>
              </a:ext>
            </a:extLst>
          </p:cNvPr>
          <p:cNvSpPr>
            <a:spLocks/>
          </p:cNvSpPr>
          <p:nvPr/>
        </p:nvSpPr>
        <p:spPr bwMode="auto">
          <a:xfrm>
            <a:off x="5041900" y="3532188"/>
            <a:ext cx="573088" cy="558800"/>
          </a:xfrm>
          <a:custGeom>
            <a:avLst/>
            <a:gdLst>
              <a:gd name="T0" fmla="*/ 614 w 614"/>
              <a:gd name="T1" fmla="*/ 307 h 595"/>
              <a:gd name="T2" fmla="*/ 614 w 614"/>
              <a:gd name="T3" fmla="*/ 307 h 595"/>
              <a:gd name="T4" fmla="*/ 307 w 614"/>
              <a:gd name="T5" fmla="*/ 0 h 595"/>
              <a:gd name="T6" fmla="*/ 0 w 614"/>
              <a:gd name="T7" fmla="*/ 307 h 595"/>
              <a:gd name="T8" fmla="*/ 200 w 614"/>
              <a:gd name="T9" fmla="*/ 595 h 595"/>
              <a:gd name="T10" fmla="*/ 200 w 614"/>
              <a:gd name="T11" fmla="*/ 535 h 595"/>
              <a:gd name="T12" fmla="*/ 303 w 614"/>
              <a:gd name="T13" fmla="*/ 432 h 595"/>
              <a:gd name="T14" fmla="*/ 312 w 614"/>
              <a:gd name="T15" fmla="*/ 432 h 595"/>
              <a:gd name="T16" fmla="*/ 415 w 614"/>
              <a:gd name="T17" fmla="*/ 535 h 595"/>
              <a:gd name="T18" fmla="*/ 415 w 614"/>
              <a:gd name="T19" fmla="*/ 595 h 595"/>
              <a:gd name="T20" fmla="*/ 614 w 614"/>
              <a:gd name="T21" fmla="*/ 307 h 595"/>
              <a:gd name="T22" fmla="*/ 614 w 614"/>
              <a:gd name="T23" fmla="*/ 307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14" h="595">
                <a:moveTo>
                  <a:pt x="614" y="307"/>
                </a:moveTo>
                <a:lnTo>
                  <a:pt x="614" y="307"/>
                </a:lnTo>
                <a:cubicBezTo>
                  <a:pt x="614" y="138"/>
                  <a:pt x="477" y="0"/>
                  <a:pt x="307" y="0"/>
                </a:cubicBezTo>
                <a:cubicBezTo>
                  <a:pt x="137" y="0"/>
                  <a:pt x="0" y="138"/>
                  <a:pt x="0" y="307"/>
                </a:cubicBezTo>
                <a:cubicBezTo>
                  <a:pt x="0" y="439"/>
                  <a:pt x="83" y="552"/>
                  <a:pt x="200" y="595"/>
                </a:cubicBezTo>
                <a:lnTo>
                  <a:pt x="200" y="535"/>
                </a:lnTo>
                <a:cubicBezTo>
                  <a:pt x="200" y="478"/>
                  <a:pt x="246" y="432"/>
                  <a:pt x="303" y="432"/>
                </a:cubicBezTo>
                <a:lnTo>
                  <a:pt x="312" y="432"/>
                </a:lnTo>
                <a:cubicBezTo>
                  <a:pt x="368" y="432"/>
                  <a:pt x="415" y="478"/>
                  <a:pt x="415" y="535"/>
                </a:cubicBezTo>
                <a:lnTo>
                  <a:pt x="415" y="595"/>
                </a:lnTo>
                <a:cubicBezTo>
                  <a:pt x="531" y="552"/>
                  <a:pt x="614" y="439"/>
                  <a:pt x="614" y="307"/>
                </a:cubicBezTo>
                <a:lnTo>
                  <a:pt x="614" y="307"/>
                </a:lnTo>
                <a:close/>
              </a:path>
            </a:pathLst>
          </a:custGeom>
          <a:noFill/>
          <a:ln w="1588" cap="flat">
            <a:solidFill>
              <a:srgbClr val="FFFF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43">
            <a:extLst>
              <a:ext uri="{FF2B5EF4-FFF2-40B4-BE49-F238E27FC236}">
                <a16:creationId xmlns:a16="http://schemas.microsoft.com/office/drawing/2014/main" id="{F61EF47E-D1B3-4B01-B42E-C1F79C82817E}"/>
              </a:ext>
            </a:extLst>
          </p:cNvPr>
          <p:cNvSpPr>
            <a:spLocks/>
          </p:cNvSpPr>
          <p:nvPr/>
        </p:nvSpPr>
        <p:spPr bwMode="auto">
          <a:xfrm>
            <a:off x="5041900" y="3532188"/>
            <a:ext cx="573088" cy="558800"/>
          </a:xfrm>
          <a:custGeom>
            <a:avLst/>
            <a:gdLst>
              <a:gd name="T0" fmla="*/ 614 w 614"/>
              <a:gd name="T1" fmla="*/ 307 h 595"/>
              <a:gd name="T2" fmla="*/ 614 w 614"/>
              <a:gd name="T3" fmla="*/ 307 h 595"/>
              <a:gd name="T4" fmla="*/ 307 w 614"/>
              <a:gd name="T5" fmla="*/ 0 h 595"/>
              <a:gd name="T6" fmla="*/ 0 w 614"/>
              <a:gd name="T7" fmla="*/ 307 h 595"/>
              <a:gd name="T8" fmla="*/ 200 w 614"/>
              <a:gd name="T9" fmla="*/ 595 h 595"/>
              <a:gd name="T10" fmla="*/ 200 w 614"/>
              <a:gd name="T11" fmla="*/ 535 h 595"/>
              <a:gd name="T12" fmla="*/ 303 w 614"/>
              <a:gd name="T13" fmla="*/ 432 h 595"/>
              <a:gd name="T14" fmla="*/ 312 w 614"/>
              <a:gd name="T15" fmla="*/ 432 h 595"/>
              <a:gd name="T16" fmla="*/ 415 w 614"/>
              <a:gd name="T17" fmla="*/ 535 h 595"/>
              <a:gd name="T18" fmla="*/ 415 w 614"/>
              <a:gd name="T19" fmla="*/ 595 h 595"/>
              <a:gd name="T20" fmla="*/ 614 w 614"/>
              <a:gd name="T21" fmla="*/ 307 h 595"/>
              <a:gd name="T22" fmla="*/ 614 w 614"/>
              <a:gd name="T23" fmla="*/ 307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14" h="595">
                <a:moveTo>
                  <a:pt x="614" y="307"/>
                </a:moveTo>
                <a:lnTo>
                  <a:pt x="614" y="307"/>
                </a:lnTo>
                <a:cubicBezTo>
                  <a:pt x="614" y="138"/>
                  <a:pt x="477" y="0"/>
                  <a:pt x="307" y="0"/>
                </a:cubicBezTo>
                <a:cubicBezTo>
                  <a:pt x="137" y="0"/>
                  <a:pt x="0" y="138"/>
                  <a:pt x="0" y="307"/>
                </a:cubicBezTo>
                <a:cubicBezTo>
                  <a:pt x="0" y="439"/>
                  <a:pt x="83" y="552"/>
                  <a:pt x="200" y="595"/>
                </a:cubicBezTo>
                <a:lnTo>
                  <a:pt x="200" y="535"/>
                </a:lnTo>
                <a:cubicBezTo>
                  <a:pt x="200" y="478"/>
                  <a:pt x="246" y="432"/>
                  <a:pt x="303" y="432"/>
                </a:cubicBezTo>
                <a:lnTo>
                  <a:pt x="312" y="432"/>
                </a:lnTo>
                <a:cubicBezTo>
                  <a:pt x="368" y="432"/>
                  <a:pt x="415" y="478"/>
                  <a:pt x="415" y="535"/>
                </a:cubicBezTo>
                <a:lnTo>
                  <a:pt x="415" y="595"/>
                </a:lnTo>
                <a:cubicBezTo>
                  <a:pt x="531" y="552"/>
                  <a:pt x="614" y="439"/>
                  <a:pt x="614" y="307"/>
                </a:cubicBezTo>
                <a:lnTo>
                  <a:pt x="614" y="307"/>
                </a:lnTo>
                <a:close/>
              </a:path>
            </a:pathLst>
          </a:custGeom>
          <a:noFill/>
          <a:ln w="3175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44">
            <a:extLst>
              <a:ext uri="{FF2B5EF4-FFF2-40B4-BE49-F238E27FC236}">
                <a16:creationId xmlns:a16="http://schemas.microsoft.com/office/drawing/2014/main" id="{2F284694-2D4E-4938-AE3B-0B326227D28D}"/>
              </a:ext>
            </a:extLst>
          </p:cNvPr>
          <p:cNvSpPr>
            <a:spLocks/>
          </p:cNvSpPr>
          <p:nvPr/>
        </p:nvSpPr>
        <p:spPr bwMode="auto">
          <a:xfrm>
            <a:off x="454025" y="3336925"/>
            <a:ext cx="947738" cy="950913"/>
          </a:xfrm>
          <a:custGeom>
            <a:avLst/>
            <a:gdLst>
              <a:gd name="T0" fmla="*/ 1014 w 1014"/>
              <a:gd name="T1" fmla="*/ 1014 h 1014"/>
              <a:gd name="T2" fmla="*/ 1014 w 1014"/>
              <a:gd name="T3" fmla="*/ 1014 h 1014"/>
              <a:gd name="T4" fmla="*/ 0 w 1014"/>
              <a:gd name="T5" fmla="*/ 1014 h 1014"/>
              <a:gd name="T6" fmla="*/ 0 w 1014"/>
              <a:gd name="T7" fmla="*/ 0 h 1014"/>
              <a:gd name="T8" fmla="*/ 1014 w 1014"/>
              <a:gd name="T9" fmla="*/ 0 h 1014"/>
              <a:gd name="T10" fmla="*/ 1014 w 1014"/>
              <a:gd name="T11" fmla="*/ 1014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14" h="1014">
                <a:moveTo>
                  <a:pt x="1014" y="1014"/>
                </a:moveTo>
                <a:lnTo>
                  <a:pt x="1014" y="1014"/>
                </a:lnTo>
                <a:lnTo>
                  <a:pt x="0" y="1014"/>
                </a:lnTo>
                <a:lnTo>
                  <a:pt x="0" y="0"/>
                </a:lnTo>
                <a:lnTo>
                  <a:pt x="1014" y="0"/>
                </a:lnTo>
                <a:lnTo>
                  <a:pt x="1014" y="1014"/>
                </a:lnTo>
                <a:close/>
              </a:path>
            </a:pathLst>
          </a:custGeom>
          <a:solidFill>
            <a:srgbClr val="EEAA0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Freeform 45">
            <a:extLst>
              <a:ext uri="{FF2B5EF4-FFF2-40B4-BE49-F238E27FC236}">
                <a16:creationId xmlns:a16="http://schemas.microsoft.com/office/drawing/2014/main" id="{3CC0BED3-BC75-4374-8EC4-20AE527433BD}"/>
              </a:ext>
            </a:extLst>
          </p:cNvPr>
          <p:cNvSpPr>
            <a:spLocks/>
          </p:cNvSpPr>
          <p:nvPr/>
        </p:nvSpPr>
        <p:spPr bwMode="auto">
          <a:xfrm>
            <a:off x="720725" y="3560763"/>
            <a:ext cx="106363" cy="209550"/>
          </a:xfrm>
          <a:custGeom>
            <a:avLst/>
            <a:gdLst>
              <a:gd name="T0" fmla="*/ 19 w 115"/>
              <a:gd name="T1" fmla="*/ 0 h 223"/>
              <a:gd name="T2" fmla="*/ 19 w 115"/>
              <a:gd name="T3" fmla="*/ 0 h 223"/>
              <a:gd name="T4" fmla="*/ 95 w 115"/>
              <a:gd name="T5" fmla="*/ 0 h 223"/>
              <a:gd name="T6" fmla="*/ 115 w 115"/>
              <a:gd name="T7" fmla="*/ 223 h 223"/>
              <a:gd name="T8" fmla="*/ 0 w 115"/>
              <a:gd name="T9" fmla="*/ 223 h 223"/>
              <a:gd name="T10" fmla="*/ 19 w 115"/>
              <a:gd name="T11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5" h="223">
                <a:moveTo>
                  <a:pt x="19" y="0"/>
                </a:moveTo>
                <a:lnTo>
                  <a:pt x="19" y="0"/>
                </a:lnTo>
                <a:lnTo>
                  <a:pt x="95" y="0"/>
                </a:lnTo>
                <a:lnTo>
                  <a:pt x="115" y="223"/>
                </a:lnTo>
                <a:lnTo>
                  <a:pt x="0" y="223"/>
                </a:lnTo>
                <a:lnTo>
                  <a:pt x="19" y="0"/>
                </a:ln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46">
            <a:extLst>
              <a:ext uri="{FF2B5EF4-FFF2-40B4-BE49-F238E27FC236}">
                <a16:creationId xmlns:a16="http://schemas.microsoft.com/office/drawing/2014/main" id="{3ADC6D77-B68F-4038-9C02-B3E1AB08315C}"/>
              </a:ext>
            </a:extLst>
          </p:cNvPr>
          <p:cNvSpPr>
            <a:spLocks/>
          </p:cNvSpPr>
          <p:nvPr/>
        </p:nvSpPr>
        <p:spPr bwMode="auto">
          <a:xfrm>
            <a:off x="720725" y="3560763"/>
            <a:ext cx="106363" cy="209550"/>
          </a:xfrm>
          <a:custGeom>
            <a:avLst/>
            <a:gdLst>
              <a:gd name="T0" fmla="*/ 19 w 115"/>
              <a:gd name="T1" fmla="*/ 0 h 223"/>
              <a:gd name="T2" fmla="*/ 19 w 115"/>
              <a:gd name="T3" fmla="*/ 0 h 223"/>
              <a:gd name="T4" fmla="*/ 95 w 115"/>
              <a:gd name="T5" fmla="*/ 0 h 223"/>
              <a:gd name="T6" fmla="*/ 115 w 115"/>
              <a:gd name="T7" fmla="*/ 223 h 223"/>
              <a:gd name="T8" fmla="*/ 0 w 115"/>
              <a:gd name="T9" fmla="*/ 223 h 223"/>
              <a:gd name="T10" fmla="*/ 19 w 115"/>
              <a:gd name="T11" fmla="*/ 0 h 223"/>
              <a:gd name="T12" fmla="*/ 19 w 115"/>
              <a:gd name="T13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5" h="223">
                <a:moveTo>
                  <a:pt x="19" y="0"/>
                </a:moveTo>
                <a:lnTo>
                  <a:pt x="19" y="0"/>
                </a:lnTo>
                <a:lnTo>
                  <a:pt x="95" y="0"/>
                </a:lnTo>
                <a:lnTo>
                  <a:pt x="115" y="223"/>
                </a:lnTo>
                <a:lnTo>
                  <a:pt x="0" y="223"/>
                </a:lnTo>
                <a:lnTo>
                  <a:pt x="19" y="0"/>
                </a:lnTo>
                <a:lnTo>
                  <a:pt x="19" y="0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47">
            <a:extLst>
              <a:ext uri="{FF2B5EF4-FFF2-40B4-BE49-F238E27FC236}">
                <a16:creationId xmlns:a16="http://schemas.microsoft.com/office/drawing/2014/main" id="{1EC7538F-BCA9-42D9-A5C3-F930C0AD7BE2}"/>
              </a:ext>
            </a:extLst>
          </p:cNvPr>
          <p:cNvSpPr>
            <a:spLocks noEditPoints="1"/>
          </p:cNvSpPr>
          <p:nvPr/>
        </p:nvSpPr>
        <p:spPr bwMode="auto">
          <a:xfrm>
            <a:off x="695325" y="3659188"/>
            <a:ext cx="463550" cy="403225"/>
          </a:xfrm>
          <a:custGeom>
            <a:avLst/>
            <a:gdLst>
              <a:gd name="T0" fmla="*/ 0 w 495"/>
              <a:gd name="T1" fmla="*/ 163 h 429"/>
              <a:gd name="T2" fmla="*/ 0 w 495"/>
              <a:gd name="T3" fmla="*/ 163 h 429"/>
              <a:gd name="T4" fmla="*/ 169 w 495"/>
              <a:gd name="T5" fmla="*/ 163 h 429"/>
              <a:gd name="T6" fmla="*/ 332 w 495"/>
              <a:gd name="T7" fmla="*/ 0 h 429"/>
              <a:gd name="T8" fmla="*/ 332 w 495"/>
              <a:gd name="T9" fmla="*/ 163 h 429"/>
              <a:gd name="T10" fmla="*/ 495 w 495"/>
              <a:gd name="T11" fmla="*/ 0 h 429"/>
              <a:gd name="T12" fmla="*/ 495 w 495"/>
              <a:gd name="T13" fmla="*/ 429 h 429"/>
              <a:gd name="T14" fmla="*/ 0 w 495"/>
              <a:gd name="T15" fmla="*/ 429 h 429"/>
              <a:gd name="T16" fmla="*/ 0 w 495"/>
              <a:gd name="T17" fmla="*/ 163 h 429"/>
              <a:gd name="T18" fmla="*/ 229 w 495"/>
              <a:gd name="T19" fmla="*/ 337 h 429"/>
              <a:gd name="T20" fmla="*/ 229 w 495"/>
              <a:gd name="T21" fmla="*/ 337 h 429"/>
              <a:gd name="T22" fmla="*/ 305 w 495"/>
              <a:gd name="T23" fmla="*/ 337 h 429"/>
              <a:gd name="T24" fmla="*/ 305 w 495"/>
              <a:gd name="T25" fmla="*/ 260 h 429"/>
              <a:gd name="T26" fmla="*/ 229 w 495"/>
              <a:gd name="T27" fmla="*/ 260 h 429"/>
              <a:gd name="T28" fmla="*/ 229 w 495"/>
              <a:gd name="T29" fmla="*/ 337 h 429"/>
              <a:gd name="T30" fmla="*/ 343 w 495"/>
              <a:gd name="T31" fmla="*/ 337 h 429"/>
              <a:gd name="T32" fmla="*/ 343 w 495"/>
              <a:gd name="T33" fmla="*/ 337 h 429"/>
              <a:gd name="T34" fmla="*/ 419 w 495"/>
              <a:gd name="T35" fmla="*/ 337 h 429"/>
              <a:gd name="T36" fmla="*/ 419 w 495"/>
              <a:gd name="T37" fmla="*/ 260 h 429"/>
              <a:gd name="T38" fmla="*/ 343 w 495"/>
              <a:gd name="T39" fmla="*/ 260 h 429"/>
              <a:gd name="T40" fmla="*/ 343 w 495"/>
              <a:gd name="T41" fmla="*/ 337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5" h="429">
                <a:moveTo>
                  <a:pt x="0" y="163"/>
                </a:moveTo>
                <a:lnTo>
                  <a:pt x="0" y="163"/>
                </a:lnTo>
                <a:lnTo>
                  <a:pt x="169" y="163"/>
                </a:lnTo>
                <a:lnTo>
                  <a:pt x="332" y="0"/>
                </a:lnTo>
                <a:lnTo>
                  <a:pt x="332" y="163"/>
                </a:lnTo>
                <a:lnTo>
                  <a:pt x="495" y="0"/>
                </a:lnTo>
                <a:lnTo>
                  <a:pt x="495" y="429"/>
                </a:lnTo>
                <a:lnTo>
                  <a:pt x="0" y="429"/>
                </a:lnTo>
                <a:lnTo>
                  <a:pt x="0" y="163"/>
                </a:lnTo>
                <a:close/>
                <a:moveTo>
                  <a:pt x="229" y="337"/>
                </a:moveTo>
                <a:lnTo>
                  <a:pt x="229" y="337"/>
                </a:lnTo>
                <a:lnTo>
                  <a:pt x="305" y="337"/>
                </a:lnTo>
                <a:lnTo>
                  <a:pt x="305" y="260"/>
                </a:lnTo>
                <a:lnTo>
                  <a:pt x="229" y="260"/>
                </a:lnTo>
                <a:lnTo>
                  <a:pt x="229" y="337"/>
                </a:lnTo>
                <a:close/>
                <a:moveTo>
                  <a:pt x="343" y="337"/>
                </a:moveTo>
                <a:lnTo>
                  <a:pt x="343" y="337"/>
                </a:lnTo>
                <a:lnTo>
                  <a:pt x="419" y="337"/>
                </a:lnTo>
                <a:lnTo>
                  <a:pt x="419" y="260"/>
                </a:lnTo>
                <a:lnTo>
                  <a:pt x="343" y="260"/>
                </a:lnTo>
                <a:lnTo>
                  <a:pt x="343" y="337"/>
                </a:ln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Freeform 48">
            <a:extLst>
              <a:ext uri="{FF2B5EF4-FFF2-40B4-BE49-F238E27FC236}">
                <a16:creationId xmlns:a16="http://schemas.microsoft.com/office/drawing/2014/main" id="{0061B5C0-0878-4CEB-A814-F2EC7DC04F3F}"/>
              </a:ext>
            </a:extLst>
          </p:cNvPr>
          <p:cNvSpPr>
            <a:spLocks noEditPoints="1"/>
          </p:cNvSpPr>
          <p:nvPr/>
        </p:nvSpPr>
        <p:spPr bwMode="auto">
          <a:xfrm>
            <a:off x="695325" y="3659188"/>
            <a:ext cx="463550" cy="403225"/>
          </a:xfrm>
          <a:custGeom>
            <a:avLst/>
            <a:gdLst>
              <a:gd name="T0" fmla="*/ 0 w 495"/>
              <a:gd name="T1" fmla="*/ 163 h 429"/>
              <a:gd name="T2" fmla="*/ 0 w 495"/>
              <a:gd name="T3" fmla="*/ 163 h 429"/>
              <a:gd name="T4" fmla="*/ 169 w 495"/>
              <a:gd name="T5" fmla="*/ 163 h 429"/>
              <a:gd name="T6" fmla="*/ 332 w 495"/>
              <a:gd name="T7" fmla="*/ 0 h 429"/>
              <a:gd name="T8" fmla="*/ 332 w 495"/>
              <a:gd name="T9" fmla="*/ 163 h 429"/>
              <a:gd name="T10" fmla="*/ 495 w 495"/>
              <a:gd name="T11" fmla="*/ 0 h 429"/>
              <a:gd name="T12" fmla="*/ 495 w 495"/>
              <a:gd name="T13" fmla="*/ 429 h 429"/>
              <a:gd name="T14" fmla="*/ 0 w 495"/>
              <a:gd name="T15" fmla="*/ 429 h 429"/>
              <a:gd name="T16" fmla="*/ 0 w 495"/>
              <a:gd name="T17" fmla="*/ 163 h 429"/>
              <a:gd name="T18" fmla="*/ 0 w 495"/>
              <a:gd name="T19" fmla="*/ 163 h 429"/>
              <a:gd name="T20" fmla="*/ 229 w 495"/>
              <a:gd name="T21" fmla="*/ 337 h 429"/>
              <a:gd name="T22" fmla="*/ 229 w 495"/>
              <a:gd name="T23" fmla="*/ 337 h 429"/>
              <a:gd name="T24" fmla="*/ 305 w 495"/>
              <a:gd name="T25" fmla="*/ 337 h 429"/>
              <a:gd name="T26" fmla="*/ 305 w 495"/>
              <a:gd name="T27" fmla="*/ 260 h 429"/>
              <a:gd name="T28" fmla="*/ 229 w 495"/>
              <a:gd name="T29" fmla="*/ 260 h 429"/>
              <a:gd name="T30" fmla="*/ 229 w 495"/>
              <a:gd name="T31" fmla="*/ 337 h 429"/>
              <a:gd name="T32" fmla="*/ 343 w 495"/>
              <a:gd name="T33" fmla="*/ 337 h 429"/>
              <a:gd name="T34" fmla="*/ 343 w 495"/>
              <a:gd name="T35" fmla="*/ 337 h 429"/>
              <a:gd name="T36" fmla="*/ 419 w 495"/>
              <a:gd name="T37" fmla="*/ 337 h 429"/>
              <a:gd name="T38" fmla="*/ 419 w 495"/>
              <a:gd name="T39" fmla="*/ 260 h 429"/>
              <a:gd name="T40" fmla="*/ 343 w 495"/>
              <a:gd name="T41" fmla="*/ 260 h 429"/>
              <a:gd name="T42" fmla="*/ 343 w 495"/>
              <a:gd name="T43" fmla="*/ 337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95" h="429">
                <a:moveTo>
                  <a:pt x="0" y="163"/>
                </a:moveTo>
                <a:lnTo>
                  <a:pt x="0" y="163"/>
                </a:lnTo>
                <a:lnTo>
                  <a:pt x="169" y="163"/>
                </a:lnTo>
                <a:lnTo>
                  <a:pt x="332" y="0"/>
                </a:lnTo>
                <a:lnTo>
                  <a:pt x="332" y="163"/>
                </a:lnTo>
                <a:lnTo>
                  <a:pt x="495" y="0"/>
                </a:lnTo>
                <a:lnTo>
                  <a:pt x="495" y="429"/>
                </a:lnTo>
                <a:lnTo>
                  <a:pt x="0" y="429"/>
                </a:lnTo>
                <a:lnTo>
                  <a:pt x="0" y="163"/>
                </a:lnTo>
                <a:lnTo>
                  <a:pt x="0" y="163"/>
                </a:lnTo>
                <a:close/>
                <a:moveTo>
                  <a:pt x="229" y="337"/>
                </a:moveTo>
                <a:lnTo>
                  <a:pt x="229" y="337"/>
                </a:lnTo>
                <a:lnTo>
                  <a:pt x="305" y="337"/>
                </a:lnTo>
                <a:lnTo>
                  <a:pt x="305" y="260"/>
                </a:lnTo>
                <a:lnTo>
                  <a:pt x="229" y="260"/>
                </a:lnTo>
                <a:lnTo>
                  <a:pt x="229" y="337"/>
                </a:lnTo>
                <a:close/>
                <a:moveTo>
                  <a:pt x="343" y="337"/>
                </a:moveTo>
                <a:lnTo>
                  <a:pt x="343" y="337"/>
                </a:lnTo>
                <a:lnTo>
                  <a:pt x="419" y="337"/>
                </a:lnTo>
                <a:lnTo>
                  <a:pt x="419" y="260"/>
                </a:lnTo>
                <a:lnTo>
                  <a:pt x="343" y="260"/>
                </a:lnTo>
                <a:lnTo>
                  <a:pt x="343" y="337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49">
            <a:extLst>
              <a:ext uri="{FF2B5EF4-FFF2-40B4-BE49-F238E27FC236}">
                <a16:creationId xmlns:a16="http://schemas.microsoft.com/office/drawing/2014/main" id="{6481D23F-5323-4DE4-BA52-FA5D0A30181C}"/>
              </a:ext>
            </a:extLst>
          </p:cNvPr>
          <p:cNvSpPr>
            <a:spLocks/>
          </p:cNvSpPr>
          <p:nvPr/>
        </p:nvSpPr>
        <p:spPr bwMode="auto">
          <a:xfrm>
            <a:off x="1920875" y="3336925"/>
            <a:ext cx="947738" cy="950913"/>
          </a:xfrm>
          <a:custGeom>
            <a:avLst/>
            <a:gdLst>
              <a:gd name="T0" fmla="*/ 1015 w 1015"/>
              <a:gd name="T1" fmla="*/ 1014 h 1014"/>
              <a:gd name="T2" fmla="*/ 1015 w 1015"/>
              <a:gd name="T3" fmla="*/ 1014 h 1014"/>
              <a:gd name="T4" fmla="*/ 0 w 1015"/>
              <a:gd name="T5" fmla="*/ 1014 h 1014"/>
              <a:gd name="T6" fmla="*/ 0 w 1015"/>
              <a:gd name="T7" fmla="*/ 0 h 1014"/>
              <a:gd name="T8" fmla="*/ 1015 w 1015"/>
              <a:gd name="T9" fmla="*/ 0 h 1014"/>
              <a:gd name="T10" fmla="*/ 1015 w 1015"/>
              <a:gd name="T11" fmla="*/ 1014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15" h="1014">
                <a:moveTo>
                  <a:pt x="1015" y="1014"/>
                </a:moveTo>
                <a:lnTo>
                  <a:pt x="1015" y="1014"/>
                </a:lnTo>
                <a:lnTo>
                  <a:pt x="0" y="1014"/>
                </a:lnTo>
                <a:lnTo>
                  <a:pt x="0" y="0"/>
                </a:lnTo>
                <a:lnTo>
                  <a:pt x="1015" y="0"/>
                </a:lnTo>
                <a:lnTo>
                  <a:pt x="1015" y="1014"/>
                </a:lnTo>
                <a:close/>
              </a:path>
            </a:pathLst>
          </a:custGeom>
          <a:solidFill>
            <a:srgbClr val="EEAA0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50">
            <a:extLst>
              <a:ext uri="{FF2B5EF4-FFF2-40B4-BE49-F238E27FC236}">
                <a16:creationId xmlns:a16="http://schemas.microsoft.com/office/drawing/2014/main" id="{98AE69F9-1374-4EBB-9453-5A408D5FE13B}"/>
              </a:ext>
            </a:extLst>
          </p:cNvPr>
          <p:cNvSpPr>
            <a:spLocks/>
          </p:cNvSpPr>
          <p:nvPr/>
        </p:nvSpPr>
        <p:spPr bwMode="auto">
          <a:xfrm>
            <a:off x="2078038" y="3600450"/>
            <a:ext cx="392113" cy="349250"/>
          </a:xfrm>
          <a:custGeom>
            <a:avLst/>
            <a:gdLst>
              <a:gd name="T0" fmla="*/ 420 w 420"/>
              <a:gd name="T1" fmla="*/ 372 h 372"/>
              <a:gd name="T2" fmla="*/ 420 w 420"/>
              <a:gd name="T3" fmla="*/ 372 h 372"/>
              <a:gd name="T4" fmla="*/ 0 w 420"/>
              <a:gd name="T5" fmla="*/ 372 h 372"/>
              <a:gd name="T6" fmla="*/ 0 w 420"/>
              <a:gd name="T7" fmla="*/ 0 h 372"/>
              <a:gd name="T8" fmla="*/ 420 w 420"/>
              <a:gd name="T9" fmla="*/ 0 h 372"/>
              <a:gd name="T10" fmla="*/ 420 w 420"/>
              <a:gd name="T11" fmla="*/ 372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0" h="372">
                <a:moveTo>
                  <a:pt x="420" y="372"/>
                </a:moveTo>
                <a:lnTo>
                  <a:pt x="420" y="372"/>
                </a:lnTo>
                <a:lnTo>
                  <a:pt x="0" y="372"/>
                </a:lnTo>
                <a:lnTo>
                  <a:pt x="0" y="0"/>
                </a:lnTo>
                <a:lnTo>
                  <a:pt x="420" y="0"/>
                </a:lnTo>
                <a:lnTo>
                  <a:pt x="420" y="372"/>
                </a:ln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Freeform 51">
            <a:extLst>
              <a:ext uri="{FF2B5EF4-FFF2-40B4-BE49-F238E27FC236}">
                <a16:creationId xmlns:a16="http://schemas.microsoft.com/office/drawing/2014/main" id="{F550BCBB-B922-4C5F-9842-4A3FD2E351B7}"/>
              </a:ext>
            </a:extLst>
          </p:cNvPr>
          <p:cNvSpPr>
            <a:spLocks/>
          </p:cNvSpPr>
          <p:nvPr/>
        </p:nvSpPr>
        <p:spPr bwMode="auto">
          <a:xfrm>
            <a:off x="2078038" y="3600450"/>
            <a:ext cx="392113" cy="349250"/>
          </a:xfrm>
          <a:custGeom>
            <a:avLst/>
            <a:gdLst>
              <a:gd name="T0" fmla="*/ 420 w 420"/>
              <a:gd name="T1" fmla="*/ 372 h 372"/>
              <a:gd name="T2" fmla="*/ 420 w 420"/>
              <a:gd name="T3" fmla="*/ 372 h 372"/>
              <a:gd name="T4" fmla="*/ 0 w 420"/>
              <a:gd name="T5" fmla="*/ 372 h 372"/>
              <a:gd name="T6" fmla="*/ 0 w 420"/>
              <a:gd name="T7" fmla="*/ 0 h 372"/>
              <a:gd name="T8" fmla="*/ 420 w 420"/>
              <a:gd name="T9" fmla="*/ 0 h 372"/>
              <a:gd name="T10" fmla="*/ 420 w 420"/>
              <a:gd name="T11" fmla="*/ 372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0" h="372">
                <a:moveTo>
                  <a:pt x="420" y="372"/>
                </a:moveTo>
                <a:lnTo>
                  <a:pt x="420" y="372"/>
                </a:lnTo>
                <a:lnTo>
                  <a:pt x="0" y="372"/>
                </a:lnTo>
                <a:lnTo>
                  <a:pt x="0" y="0"/>
                </a:lnTo>
                <a:lnTo>
                  <a:pt x="420" y="0"/>
                </a:lnTo>
                <a:lnTo>
                  <a:pt x="420" y="372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Freeform 52">
            <a:extLst>
              <a:ext uri="{FF2B5EF4-FFF2-40B4-BE49-F238E27FC236}">
                <a16:creationId xmlns:a16="http://schemas.microsoft.com/office/drawing/2014/main" id="{71EF4C82-85D7-4338-9E71-BDC5D59DD97C}"/>
              </a:ext>
            </a:extLst>
          </p:cNvPr>
          <p:cNvSpPr>
            <a:spLocks/>
          </p:cNvSpPr>
          <p:nvPr/>
        </p:nvSpPr>
        <p:spPr bwMode="auto">
          <a:xfrm>
            <a:off x="2154238" y="3873500"/>
            <a:ext cx="149225" cy="149225"/>
          </a:xfrm>
          <a:custGeom>
            <a:avLst/>
            <a:gdLst>
              <a:gd name="T0" fmla="*/ 160 w 160"/>
              <a:gd name="T1" fmla="*/ 80 h 159"/>
              <a:gd name="T2" fmla="*/ 160 w 160"/>
              <a:gd name="T3" fmla="*/ 80 h 159"/>
              <a:gd name="T4" fmla="*/ 80 w 160"/>
              <a:gd name="T5" fmla="*/ 159 h 159"/>
              <a:gd name="T6" fmla="*/ 0 w 160"/>
              <a:gd name="T7" fmla="*/ 80 h 159"/>
              <a:gd name="T8" fmla="*/ 80 w 160"/>
              <a:gd name="T9" fmla="*/ 0 h 159"/>
              <a:gd name="T10" fmla="*/ 160 w 160"/>
              <a:gd name="T11" fmla="*/ 80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0" h="159">
                <a:moveTo>
                  <a:pt x="160" y="80"/>
                </a:moveTo>
                <a:lnTo>
                  <a:pt x="160" y="80"/>
                </a:lnTo>
                <a:cubicBezTo>
                  <a:pt x="160" y="124"/>
                  <a:pt x="124" y="159"/>
                  <a:pt x="80" y="159"/>
                </a:cubicBezTo>
                <a:cubicBezTo>
                  <a:pt x="36" y="159"/>
                  <a:pt x="0" y="124"/>
                  <a:pt x="0" y="80"/>
                </a:cubicBezTo>
                <a:cubicBezTo>
                  <a:pt x="0" y="35"/>
                  <a:pt x="36" y="0"/>
                  <a:pt x="80" y="0"/>
                </a:cubicBezTo>
                <a:cubicBezTo>
                  <a:pt x="124" y="0"/>
                  <a:pt x="160" y="35"/>
                  <a:pt x="160" y="80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Freeform 53">
            <a:extLst>
              <a:ext uri="{FF2B5EF4-FFF2-40B4-BE49-F238E27FC236}">
                <a16:creationId xmlns:a16="http://schemas.microsoft.com/office/drawing/2014/main" id="{833094F3-D634-4CD8-A0A6-D014585113C2}"/>
              </a:ext>
            </a:extLst>
          </p:cNvPr>
          <p:cNvSpPr>
            <a:spLocks/>
          </p:cNvSpPr>
          <p:nvPr/>
        </p:nvSpPr>
        <p:spPr bwMode="auto">
          <a:xfrm>
            <a:off x="2154238" y="3873500"/>
            <a:ext cx="149225" cy="149225"/>
          </a:xfrm>
          <a:custGeom>
            <a:avLst/>
            <a:gdLst>
              <a:gd name="T0" fmla="*/ 160 w 160"/>
              <a:gd name="T1" fmla="*/ 80 h 159"/>
              <a:gd name="T2" fmla="*/ 160 w 160"/>
              <a:gd name="T3" fmla="*/ 80 h 159"/>
              <a:gd name="T4" fmla="*/ 80 w 160"/>
              <a:gd name="T5" fmla="*/ 159 h 159"/>
              <a:gd name="T6" fmla="*/ 0 w 160"/>
              <a:gd name="T7" fmla="*/ 80 h 159"/>
              <a:gd name="T8" fmla="*/ 80 w 160"/>
              <a:gd name="T9" fmla="*/ 0 h 159"/>
              <a:gd name="T10" fmla="*/ 160 w 160"/>
              <a:gd name="T11" fmla="*/ 80 h 159"/>
              <a:gd name="T12" fmla="*/ 160 w 160"/>
              <a:gd name="T13" fmla="*/ 80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0" h="159">
                <a:moveTo>
                  <a:pt x="160" y="80"/>
                </a:moveTo>
                <a:lnTo>
                  <a:pt x="160" y="80"/>
                </a:lnTo>
                <a:cubicBezTo>
                  <a:pt x="160" y="124"/>
                  <a:pt x="124" y="159"/>
                  <a:pt x="80" y="159"/>
                </a:cubicBezTo>
                <a:cubicBezTo>
                  <a:pt x="36" y="159"/>
                  <a:pt x="0" y="124"/>
                  <a:pt x="0" y="80"/>
                </a:cubicBezTo>
                <a:cubicBezTo>
                  <a:pt x="0" y="35"/>
                  <a:pt x="36" y="0"/>
                  <a:pt x="80" y="0"/>
                </a:cubicBezTo>
                <a:cubicBezTo>
                  <a:pt x="124" y="0"/>
                  <a:pt x="160" y="35"/>
                  <a:pt x="160" y="80"/>
                </a:cubicBezTo>
                <a:lnTo>
                  <a:pt x="160" y="80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Freeform 54">
            <a:extLst>
              <a:ext uri="{FF2B5EF4-FFF2-40B4-BE49-F238E27FC236}">
                <a16:creationId xmlns:a16="http://schemas.microsoft.com/office/drawing/2014/main" id="{BD5F2CD7-A845-44B8-B4AB-2A703C5A960E}"/>
              </a:ext>
            </a:extLst>
          </p:cNvPr>
          <p:cNvSpPr>
            <a:spLocks/>
          </p:cNvSpPr>
          <p:nvPr/>
        </p:nvSpPr>
        <p:spPr bwMode="auto">
          <a:xfrm>
            <a:off x="2454275" y="3713163"/>
            <a:ext cx="257175" cy="236538"/>
          </a:xfrm>
          <a:custGeom>
            <a:avLst/>
            <a:gdLst>
              <a:gd name="T0" fmla="*/ 275 w 275"/>
              <a:gd name="T1" fmla="*/ 251 h 251"/>
              <a:gd name="T2" fmla="*/ 275 w 275"/>
              <a:gd name="T3" fmla="*/ 251 h 251"/>
              <a:gd name="T4" fmla="*/ 0 w 275"/>
              <a:gd name="T5" fmla="*/ 251 h 251"/>
              <a:gd name="T6" fmla="*/ 0 w 275"/>
              <a:gd name="T7" fmla="*/ 0 h 251"/>
              <a:gd name="T8" fmla="*/ 175 w 275"/>
              <a:gd name="T9" fmla="*/ 0 h 251"/>
              <a:gd name="T10" fmla="*/ 275 w 275"/>
              <a:gd name="T11" fmla="*/ 88 h 251"/>
              <a:gd name="T12" fmla="*/ 275 w 275"/>
              <a:gd name="T13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5" h="251">
                <a:moveTo>
                  <a:pt x="275" y="251"/>
                </a:moveTo>
                <a:lnTo>
                  <a:pt x="275" y="251"/>
                </a:lnTo>
                <a:lnTo>
                  <a:pt x="0" y="251"/>
                </a:lnTo>
                <a:lnTo>
                  <a:pt x="0" y="0"/>
                </a:lnTo>
                <a:lnTo>
                  <a:pt x="175" y="0"/>
                </a:lnTo>
                <a:lnTo>
                  <a:pt x="275" y="88"/>
                </a:lnTo>
                <a:lnTo>
                  <a:pt x="275" y="251"/>
                </a:ln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Freeform 55">
            <a:extLst>
              <a:ext uri="{FF2B5EF4-FFF2-40B4-BE49-F238E27FC236}">
                <a16:creationId xmlns:a16="http://schemas.microsoft.com/office/drawing/2014/main" id="{A39B8A88-3F23-44C3-936E-A9BBCBE53DA4}"/>
              </a:ext>
            </a:extLst>
          </p:cNvPr>
          <p:cNvSpPr>
            <a:spLocks/>
          </p:cNvSpPr>
          <p:nvPr/>
        </p:nvSpPr>
        <p:spPr bwMode="auto">
          <a:xfrm>
            <a:off x="2454275" y="3713163"/>
            <a:ext cx="257175" cy="236538"/>
          </a:xfrm>
          <a:custGeom>
            <a:avLst/>
            <a:gdLst>
              <a:gd name="T0" fmla="*/ 275 w 275"/>
              <a:gd name="T1" fmla="*/ 251 h 251"/>
              <a:gd name="T2" fmla="*/ 275 w 275"/>
              <a:gd name="T3" fmla="*/ 251 h 251"/>
              <a:gd name="T4" fmla="*/ 0 w 275"/>
              <a:gd name="T5" fmla="*/ 251 h 251"/>
              <a:gd name="T6" fmla="*/ 0 w 275"/>
              <a:gd name="T7" fmla="*/ 0 h 251"/>
              <a:gd name="T8" fmla="*/ 175 w 275"/>
              <a:gd name="T9" fmla="*/ 0 h 251"/>
              <a:gd name="T10" fmla="*/ 275 w 275"/>
              <a:gd name="T11" fmla="*/ 88 h 251"/>
              <a:gd name="T12" fmla="*/ 275 w 275"/>
              <a:gd name="T13" fmla="*/ 251 h 251"/>
              <a:gd name="T14" fmla="*/ 275 w 275"/>
              <a:gd name="T15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75" h="251">
                <a:moveTo>
                  <a:pt x="275" y="251"/>
                </a:moveTo>
                <a:lnTo>
                  <a:pt x="275" y="251"/>
                </a:lnTo>
                <a:lnTo>
                  <a:pt x="0" y="251"/>
                </a:lnTo>
                <a:lnTo>
                  <a:pt x="0" y="0"/>
                </a:lnTo>
                <a:lnTo>
                  <a:pt x="175" y="0"/>
                </a:lnTo>
                <a:lnTo>
                  <a:pt x="275" y="88"/>
                </a:lnTo>
                <a:lnTo>
                  <a:pt x="275" y="251"/>
                </a:lnTo>
                <a:lnTo>
                  <a:pt x="275" y="251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7" name="Freeform 56">
            <a:extLst>
              <a:ext uri="{FF2B5EF4-FFF2-40B4-BE49-F238E27FC236}">
                <a16:creationId xmlns:a16="http://schemas.microsoft.com/office/drawing/2014/main" id="{A5227B05-1A13-4C80-A4CD-D0EE75600D69}"/>
              </a:ext>
            </a:extLst>
          </p:cNvPr>
          <p:cNvSpPr>
            <a:spLocks/>
          </p:cNvSpPr>
          <p:nvPr/>
        </p:nvSpPr>
        <p:spPr bwMode="auto">
          <a:xfrm>
            <a:off x="2508250" y="3873500"/>
            <a:ext cx="147638" cy="149225"/>
          </a:xfrm>
          <a:custGeom>
            <a:avLst/>
            <a:gdLst>
              <a:gd name="T0" fmla="*/ 159 w 159"/>
              <a:gd name="T1" fmla="*/ 80 h 159"/>
              <a:gd name="T2" fmla="*/ 159 w 159"/>
              <a:gd name="T3" fmla="*/ 80 h 159"/>
              <a:gd name="T4" fmla="*/ 80 w 159"/>
              <a:gd name="T5" fmla="*/ 159 h 159"/>
              <a:gd name="T6" fmla="*/ 0 w 159"/>
              <a:gd name="T7" fmla="*/ 80 h 159"/>
              <a:gd name="T8" fmla="*/ 80 w 159"/>
              <a:gd name="T9" fmla="*/ 0 h 159"/>
              <a:gd name="T10" fmla="*/ 159 w 159"/>
              <a:gd name="T11" fmla="*/ 80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9" h="159">
                <a:moveTo>
                  <a:pt x="159" y="80"/>
                </a:moveTo>
                <a:lnTo>
                  <a:pt x="159" y="80"/>
                </a:lnTo>
                <a:cubicBezTo>
                  <a:pt x="159" y="124"/>
                  <a:pt x="124" y="159"/>
                  <a:pt x="80" y="159"/>
                </a:cubicBezTo>
                <a:cubicBezTo>
                  <a:pt x="36" y="159"/>
                  <a:pt x="0" y="124"/>
                  <a:pt x="0" y="80"/>
                </a:cubicBezTo>
                <a:cubicBezTo>
                  <a:pt x="0" y="35"/>
                  <a:pt x="36" y="0"/>
                  <a:pt x="80" y="0"/>
                </a:cubicBezTo>
                <a:cubicBezTo>
                  <a:pt x="124" y="0"/>
                  <a:pt x="159" y="35"/>
                  <a:pt x="159" y="80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8" name="Freeform 57">
            <a:extLst>
              <a:ext uri="{FF2B5EF4-FFF2-40B4-BE49-F238E27FC236}">
                <a16:creationId xmlns:a16="http://schemas.microsoft.com/office/drawing/2014/main" id="{7983068B-730B-4C72-BAB6-CE54ABB1F0A9}"/>
              </a:ext>
            </a:extLst>
          </p:cNvPr>
          <p:cNvSpPr>
            <a:spLocks/>
          </p:cNvSpPr>
          <p:nvPr/>
        </p:nvSpPr>
        <p:spPr bwMode="auto">
          <a:xfrm>
            <a:off x="2508250" y="3873500"/>
            <a:ext cx="147638" cy="149225"/>
          </a:xfrm>
          <a:custGeom>
            <a:avLst/>
            <a:gdLst>
              <a:gd name="T0" fmla="*/ 159 w 159"/>
              <a:gd name="T1" fmla="*/ 80 h 159"/>
              <a:gd name="T2" fmla="*/ 159 w 159"/>
              <a:gd name="T3" fmla="*/ 80 h 159"/>
              <a:gd name="T4" fmla="*/ 80 w 159"/>
              <a:gd name="T5" fmla="*/ 159 h 159"/>
              <a:gd name="T6" fmla="*/ 0 w 159"/>
              <a:gd name="T7" fmla="*/ 80 h 159"/>
              <a:gd name="T8" fmla="*/ 80 w 159"/>
              <a:gd name="T9" fmla="*/ 0 h 159"/>
              <a:gd name="T10" fmla="*/ 159 w 159"/>
              <a:gd name="T11" fmla="*/ 80 h 159"/>
              <a:gd name="T12" fmla="*/ 159 w 159"/>
              <a:gd name="T13" fmla="*/ 80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9" h="159">
                <a:moveTo>
                  <a:pt x="159" y="80"/>
                </a:moveTo>
                <a:lnTo>
                  <a:pt x="159" y="80"/>
                </a:lnTo>
                <a:cubicBezTo>
                  <a:pt x="159" y="124"/>
                  <a:pt x="124" y="159"/>
                  <a:pt x="80" y="159"/>
                </a:cubicBezTo>
                <a:cubicBezTo>
                  <a:pt x="36" y="159"/>
                  <a:pt x="0" y="124"/>
                  <a:pt x="0" y="80"/>
                </a:cubicBezTo>
                <a:cubicBezTo>
                  <a:pt x="0" y="35"/>
                  <a:pt x="36" y="0"/>
                  <a:pt x="80" y="0"/>
                </a:cubicBezTo>
                <a:cubicBezTo>
                  <a:pt x="124" y="0"/>
                  <a:pt x="159" y="35"/>
                  <a:pt x="159" y="80"/>
                </a:cubicBezTo>
                <a:lnTo>
                  <a:pt x="159" y="80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Freeform 58">
            <a:extLst>
              <a:ext uri="{FF2B5EF4-FFF2-40B4-BE49-F238E27FC236}">
                <a16:creationId xmlns:a16="http://schemas.microsoft.com/office/drawing/2014/main" id="{779CC0F2-F8C0-41F5-92D6-6BF1B40B0E16}"/>
              </a:ext>
            </a:extLst>
          </p:cNvPr>
          <p:cNvSpPr>
            <a:spLocks/>
          </p:cNvSpPr>
          <p:nvPr/>
        </p:nvSpPr>
        <p:spPr bwMode="auto">
          <a:xfrm>
            <a:off x="2198688" y="3919538"/>
            <a:ext cx="58738" cy="58738"/>
          </a:xfrm>
          <a:custGeom>
            <a:avLst/>
            <a:gdLst>
              <a:gd name="T0" fmla="*/ 63 w 63"/>
              <a:gd name="T1" fmla="*/ 32 h 63"/>
              <a:gd name="T2" fmla="*/ 63 w 63"/>
              <a:gd name="T3" fmla="*/ 32 h 63"/>
              <a:gd name="T4" fmla="*/ 32 w 63"/>
              <a:gd name="T5" fmla="*/ 63 h 63"/>
              <a:gd name="T6" fmla="*/ 0 w 63"/>
              <a:gd name="T7" fmla="*/ 32 h 63"/>
              <a:gd name="T8" fmla="*/ 32 w 63"/>
              <a:gd name="T9" fmla="*/ 0 h 63"/>
              <a:gd name="T10" fmla="*/ 63 w 63"/>
              <a:gd name="T11" fmla="*/ 3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3" h="63">
                <a:moveTo>
                  <a:pt x="63" y="32"/>
                </a:moveTo>
                <a:lnTo>
                  <a:pt x="63" y="32"/>
                </a:lnTo>
                <a:cubicBezTo>
                  <a:pt x="63" y="49"/>
                  <a:pt x="49" y="63"/>
                  <a:pt x="32" y="63"/>
                </a:cubicBezTo>
                <a:cubicBezTo>
                  <a:pt x="14" y="63"/>
                  <a:pt x="0" y="49"/>
                  <a:pt x="0" y="32"/>
                </a:cubicBezTo>
                <a:cubicBezTo>
                  <a:pt x="0" y="14"/>
                  <a:pt x="14" y="0"/>
                  <a:pt x="32" y="0"/>
                </a:cubicBezTo>
                <a:cubicBezTo>
                  <a:pt x="49" y="0"/>
                  <a:pt x="63" y="14"/>
                  <a:pt x="63" y="32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59">
            <a:extLst>
              <a:ext uri="{FF2B5EF4-FFF2-40B4-BE49-F238E27FC236}">
                <a16:creationId xmlns:a16="http://schemas.microsoft.com/office/drawing/2014/main" id="{9C440D0C-245D-4A9C-971D-662D6FD8C045}"/>
              </a:ext>
            </a:extLst>
          </p:cNvPr>
          <p:cNvSpPr>
            <a:spLocks/>
          </p:cNvSpPr>
          <p:nvPr/>
        </p:nvSpPr>
        <p:spPr bwMode="auto">
          <a:xfrm>
            <a:off x="2198688" y="3919538"/>
            <a:ext cx="58738" cy="58738"/>
          </a:xfrm>
          <a:custGeom>
            <a:avLst/>
            <a:gdLst>
              <a:gd name="T0" fmla="*/ 63 w 63"/>
              <a:gd name="T1" fmla="*/ 32 h 63"/>
              <a:gd name="T2" fmla="*/ 63 w 63"/>
              <a:gd name="T3" fmla="*/ 32 h 63"/>
              <a:gd name="T4" fmla="*/ 32 w 63"/>
              <a:gd name="T5" fmla="*/ 63 h 63"/>
              <a:gd name="T6" fmla="*/ 0 w 63"/>
              <a:gd name="T7" fmla="*/ 32 h 63"/>
              <a:gd name="T8" fmla="*/ 32 w 63"/>
              <a:gd name="T9" fmla="*/ 0 h 63"/>
              <a:gd name="T10" fmla="*/ 63 w 63"/>
              <a:gd name="T11" fmla="*/ 32 h 63"/>
              <a:gd name="T12" fmla="*/ 63 w 63"/>
              <a:gd name="T13" fmla="*/ 3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3">
                <a:moveTo>
                  <a:pt x="63" y="32"/>
                </a:moveTo>
                <a:lnTo>
                  <a:pt x="63" y="32"/>
                </a:lnTo>
                <a:cubicBezTo>
                  <a:pt x="63" y="49"/>
                  <a:pt x="49" y="63"/>
                  <a:pt x="32" y="63"/>
                </a:cubicBezTo>
                <a:cubicBezTo>
                  <a:pt x="14" y="63"/>
                  <a:pt x="0" y="49"/>
                  <a:pt x="0" y="32"/>
                </a:cubicBezTo>
                <a:cubicBezTo>
                  <a:pt x="0" y="14"/>
                  <a:pt x="14" y="0"/>
                  <a:pt x="32" y="0"/>
                </a:cubicBezTo>
                <a:cubicBezTo>
                  <a:pt x="49" y="0"/>
                  <a:pt x="63" y="14"/>
                  <a:pt x="63" y="32"/>
                </a:cubicBezTo>
                <a:lnTo>
                  <a:pt x="63" y="32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Freeform 60">
            <a:extLst>
              <a:ext uri="{FF2B5EF4-FFF2-40B4-BE49-F238E27FC236}">
                <a16:creationId xmlns:a16="http://schemas.microsoft.com/office/drawing/2014/main" id="{4A16C3F4-7EC4-4902-92C5-1A2D05640FAA}"/>
              </a:ext>
            </a:extLst>
          </p:cNvPr>
          <p:cNvSpPr>
            <a:spLocks/>
          </p:cNvSpPr>
          <p:nvPr/>
        </p:nvSpPr>
        <p:spPr bwMode="auto">
          <a:xfrm>
            <a:off x="2552700" y="3919538"/>
            <a:ext cx="58738" cy="58738"/>
          </a:xfrm>
          <a:custGeom>
            <a:avLst/>
            <a:gdLst>
              <a:gd name="T0" fmla="*/ 63 w 63"/>
              <a:gd name="T1" fmla="*/ 32 h 63"/>
              <a:gd name="T2" fmla="*/ 63 w 63"/>
              <a:gd name="T3" fmla="*/ 32 h 63"/>
              <a:gd name="T4" fmla="*/ 32 w 63"/>
              <a:gd name="T5" fmla="*/ 63 h 63"/>
              <a:gd name="T6" fmla="*/ 0 w 63"/>
              <a:gd name="T7" fmla="*/ 32 h 63"/>
              <a:gd name="T8" fmla="*/ 32 w 63"/>
              <a:gd name="T9" fmla="*/ 0 h 63"/>
              <a:gd name="T10" fmla="*/ 63 w 63"/>
              <a:gd name="T11" fmla="*/ 3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3" h="63">
                <a:moveTo>
                  <a:pt x="63" y="32"/>
                </a:moveTo>
                <a:lnTo>
                  <a:pt x="63" y="32"/>
                </a:lnTo>
                <a:cubicBezTo>
                  <a:pt x="63" y="49"/>
                  <a:pt x="49" y="63"/>
                  <a:pt x="32" y="63"/>
                </a:cubicBezTo>
                <a:cubicBezTo>
                  <a:pt x="14" y="63"/>
                  <a:pt x="0" y="49"/>
                  <a:pt x="0" y="32"/>
                </a:cubicBezTo>
                <a:cubicBezTo>
                  <a:pt x="0" y="14"/>
                  <a:pt x="14" y="0"/>
                  <a:pt x="32" y="0"/>
                </a:cubicBezTo>
                <a:cubicBezTo>
                  <a:pt x="49" y="0"/>
                  <a:pt x="63" y="14"/>
                  <a:pt x="63" y="32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Freeform 61">
            <a:extLst>
              <a:ext uri="{FF2B5EF4-FFF2-40B4-BE49-F238E27FC236}">
                <a16:creationId xmlns:a16="http://schemas.microsoft.com/office/drawing/2014/main" id="{A54D648D-1ADC-4DBE-819E-F656610630CB}"/>
              </a:ext>
            </a:extLst>
          </p:cNvPr>
          <p:cNvSpPr>
            <a:spLocks/>
          </p:cNvSpPr>
          <p:nvPr/>
        </p:nvSpPr>
        <p:spPr bwMode="auto">
          <a:xfrm>
            <a:off x="2552700" y="3919538"/>
            <a:ext cx="58738" cy="58738"/>
          </a:xfrm>
          <a:custGeom>
            <a:avLst/>
            <a:gdLst>
              <a:gd name="T0" fmla="*/ 63 w 63"/>
              <a:gd name="T1" fmla="*/ 32 h 63"/>
              <a:gd name="T2" fmla="*/ 63 w 63"/>
              <a:gd name="T3" fmla="*/ 32 h 63"/>
              <a:gd name="T4" fmla="*/ 32 w 63"/>
              <a:gd name="T5" fmla="*/ 63 h 63"/>
              <a:gd name="T6" fmla="*/ 0 w 63"/>
              <a:gd name="T7" fmla="*/ 32 h 63"/>
              <a:gd name="T8" fmla="*/ 32 w 63"/>
              <a:gd name="T9" fmla="*/ 0 h 63"/>
              <a:gd name="T10" fmla="*/ 63 w 63"/>
              <a:gd name="T11" fmla="*/ 32 h 63"/>
              <a:gd name="T12" fmla="*/ 63 w 63"/>
              <a:gd name="T13" fmla="*/ 3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3">
                <a:moveTo>
                  <a:pt x="63" y="32"/>
                </a:moveTo>
                <a:lnTo>
                  <a:pt x="63" y="32"/>
                </a:lnTo>
                <a:cubicBezTo>
                  <a:pt x="63" y="49"/>
                  <a:pt x="49" y="63"/>
                  <a:pt x="32" y="63"/>
                </a:cubicBezTo>
                <a:cubicBezTo>
                  <a:pt x="14" y="63"/>
                  <a:pt x="0" y="49"/>
                  <a:pt x="0" y="32"/>
                </a:cubicBezTo>
                <a:cubicBezTo>
                  <a:pt x="0" y="14"/>
                  <a:pt x="14" y="0"/>
                  <a:pt x="32" y="0"/>
                </a:cubicBezTo>
                <a:cubicBezTo>
                  <a:pt x="49" y="0"/>
                  <a:pt x="63" y="14"/>
                  <a:pt x="63" y="32"/>
                </a:cubicBezTo>
                <a:lnTo>
                  <a:pt x="63" y="32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62">
            <a:extLst>
              <a:ext uri="{FF2B5EF4-FFF2-40B4-BE49-F238E27FC236}">
                <a16:creationId xmlns:a16="http://schemas.microsoft.com/office/drawing/2014/main" id="{054097FB-2911-4E93-AC86-51E1DB6D645D}"/>
              </a:ext>
            </a:extLst>
          </p:cNvPr>
          <p:cNvSpPr>
            <a:spLocks/>
          </p:cNvSpPr>
          <p:nvPr/>
        </p:nvSpPr>
        <p:spPr bwMode="auto">
          <a:xfrm>
            <a:off x="2503488" y="3760788"/>
            <a:ext cx="157163" cy="58738"/>
          </a:xfrm>
          <a:custGeom>
            <a:avLst/>
            <a:gdLst>
              <a:gd name="T0" fmla="*/ 0 w 168"/>
              <a:gd name="T1" fmla="*/ 62 h 62"/>
              <a:gd name="T2" fmla="*/ 0 w 168"/>
              <a:gd name="T3" fmla="*/ 62 h 62"/>
              <a:gd name="T4" fmla="*/ 0 w 168"/>
              <a:gd name="T5" fmla="*/ 0 h 62"/>
              <a:gd name="T6" fmla="*/ 98 w 168"/>
              <a:gd name="T7" fmla="*/ 0 h 62"/>
              <a:gd name="T8" fmla="*/ 168 w 168"/>
              <a:gd name="T9" fmla="*/ 62 h 62"/>
              <a:gd name="T10" fmla="*/ 0 w 168"/>
              <a:gd name="T11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" h="62">
                <a:moveTo>
                  <a:pt x="0" y="62"/>
                </a:moveTo>
                <a:lnTo>
                  <a:pt x="0" y="62"/>
                </a:lnTo>
                <a:lnTo>
                  <a:pt x="0" y="0"/>
                </a:lnTo>
                <a:lnTo>
                  <a:pt x="98" y="0"/>
                </a:lnTo>
                <a:lnTo>
                  <a:pt x="168" y="62"/>
                </a:lnTo>
                <a:lnTo>
                  <a:pt x="0" y="62"/>
                </a:ln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Freeform 63">
            <a:extLst>
              <a:ext uri="{FF2B5EF4-FFF2-40B4-BE49-F238E27FC236}">
                <a16:creationId xmlns:a16="http://schemas.microsoft.com/office/drawing/2014/main" id="{95F5BCC4-7FAA-4428-BDF2-95931AD9D0B0}"/>
              </a:ext>
            </a:extLst>
          </p:cNvPr>
          <p:cNvSpPr>
            <a:spLocks/>
          </p:cNvSpPr>
          <p:nvPr/>
        </p:nvSpPr>
        <p:spPr bwMode="auto">
          <a:xfrm>
            <a:off x="2503488" y="3760788"/>
            <a:ext cx="157163" cy="58738"/>
          </a:xfrm>
          <a:custGeom>
            <a:avLst/>
            <a:gdLst>
              <a:gd name="T0" fmla="*/ 0 w 168"/>
              <a:gd name="T1" fmla="*/ 62 h 62"/>
              <a:gd name="T2" fmla="*/ 0 w 168"/>
              <a:gd name="T3" fmla="*/ 62 h 62"/>
              <a:gd name="T4" fmla="*/ 0 w 168"/>
              <a:gd name="T5" fmla="*/ 0 h 62"/>
              <a:gd name="T6" fmla="*/ 98 w 168"/>
              <a:gd name="T7" fmla="*/ 0 h 62"/>
              <a:gd name="T8" fmla="*/ 168 w 168"/>
              <a:gd name="T9" fmla="*/ 62 h 62"/>
              <a:gd name="T10" fmla="*/ 0 w 168"/>
              <a:gd name="T11" fmla="*/ 62 h 62"/>
              <a:gd name="T12" fmla="*/ 0 w 168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8" h="62">
                <a:moveTo>
                  <a:pt x="0" y="62"/>
                </a:moveTo>
                <a:lnTo>
                  <a:pt x="0" y="62"/>
                </a:lnTo>
                <a:lnTo>
                  <a:pt x="0" y="0"/>
                </a:lnTo>
                <a:lnTo>
                  <a:pt x="98" y="0"/>
                </a:lnTo>
                <a:lnTo>
                  <a:pt x="168" y="62"/>
                </a:lnTo>
                <a:lnTo>
                  <a:pt x="0" y="62"/>
                </a:lnTo>
                <a:lnTo>
                  <a:pt x="0" y="62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5" name="Freeform 64">
            <a:extLst>
              <a:ext uri="{FF2B5EF4-FFF2-40B4-BE49-F238E27FC236}">
                <a16:creationId xmlns:a16="http://schemas.microsoft.com/office/drawing/2014/main" id="{92D05583-7568-4D44-8845-509FDECA13FC}"/>
              </a:ext>
            </a:extLst>
          </p:cNvPr>
          <p:cNvSpPr>
            <a:spLocks/>
          </p:cNvSpPr>
          <p:nvPr/>
        </p:nvSpPr>
        <p:spPr bwMode="auto">
          <a:xfrm>
            <a:off x="3387725" y="3336925"/>
            <a:ext cx="947738" cy="950913"/>
          </a:xfrm>
          <a:custGeom>
            <a:avLst/>
            <a:gdLst>
              <a:gd name="T0" fmla="*/ 1015 w 1015"/>
              <a:gd name="T1" fmla="*/ 1014 h 1014"/>
              <a:gd name="T2" fmla="*/ 1015 w 1015"/>
              <a:gd name="T3" fmla="*/ 1014 h 1014"/>
              <a:gd name="T4" fmla="*/ 0 w 1015"/>
              <a:gd name="T5" fmla="*/ 1014 h 1014"/>
              <a:gd name="T6" fmla="*/ 0 w 1015"/>
              <a:gd name="T7" fmla="*/ 0 h 1014"/>
              <a:gd name="T8" fmla="*/ 1015 w 1015"/>
              <a:gd name="T9" fmla="*/ 0 h 1014"/>
              <a:gd name="T10" fmla="*/ 1015 w 1015"/>
              <a:gd name="T11" fmla="*/ 1014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15" h="1014">
                <a:moveTo>
                  <a:pt x="1015" y="1014"/>
                </a:moveTo>
                <a:lnTo>
                  <a:pt x="1015" y="1014"/>
                </a:lnTo>
                <a:lnTo>
                  <a:pt x="0" y="1014"/>
                </a:lnTo>
                <a:lnTo>
                  <a:pt x="0" y="0"/>
                </a:lnTo>
                <a:lnTo>
                  <a:pt x="1015" y="0"/>
                </a:lnTo>
                <a:lnTo>
                  <a:pt x="1015" y="1014"/>
                </a:lnTo>
                <a:close/>
              </a:path>
            </a:pathLst>
          </a:custGeom>
          <a:solidFill>
            <a:srgbClr val="EEAA0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6" name="Freeform 65">
            <a:extLst>
              <a:ext uri="{FF2B5EF4-FFF2-40B4-BE49-F238E27FC236}">
                <a16:creationId xmlns:a16="http://schemas.microsoft.com/office/drawing/2014/main" id="{BEE643CD-C6C7-4274-87C1-2C7C45EE52F4}"/>
              </a:ext>
            </a:extLst>
          </p:cNvPr>
          <p:cNvSpPr>
            <a:spLocks/>
          </p:cNvSpPr>
          <p:nvPr/>
        </p:nvSpPr>
        <p:spPr bwMode="auto">
          <a:xfrm>
            <a:off x="3821113" y="3568700"/>
            <a:ext cx="249238" cy="441325"/>
          </a:xfrm>
          <a:custGeom>
            <a:avLst/>
            <a:gdLst>
              <a:gd name="T0" fmla="*/ 132 w 266"/>
              <a:gd name="T1" fmla="*/ 359 h 470"/>
              <a:gd name="T2" fmla="*/ 132 w 266"/>
              <a:gd name="T3" fmla="*/ 359 h 470"/>
              <a:gd name="T4" fmla="*/ 58 w 266"/>
              <a:gd name="T5" fmla="*/ 329 h 470"/>
              <a:gd name="T6" fmla="*/ 0 w 266"/>
              <a:gd name="T7" fmla="*/ 329 h 470"/>
              <a:gd name="T8" fmla="*/ 0 w 266"/>
              <a:gd name="T9" fmla="*/ 139 h 470"/>
              <a:gd name="T10" fmla="*/ 58 w 266"/>
              <a:gd name="T11" fmla="*/ 139 h 470"/>
              <a:gd name="T12" fmla="*/ 131 w 266"/>
              <a:gd name="T13" fmla="*/ 110 h 470"/>
              <a:gd name="T14" fmla="*/ 132 w 266"/>
              <a:gd name="T15" fmla="*/ 110 h 470"/>
              <a:gd name="T16" fmla="*/ 255 w 266"/>
              <a:gd name="T17" fmla="*/ 4 h 470"/>
              <a:gd name="T18" fmla="*/ 264 w 266"/>
              <a:gd name="T19" fmla="*/ 0 h 470"/>
              <a:gd name="T20" fmla="*/ 266 w 266"/>
              <a:gd name="T21" fmla="*/ 10 h 470"/>
              <a:gd name="T22" fmla="*/ 266 w 266"/>
              <a:gd name="T23" fmla="*/ 460 h 470"/>
              <a:gd name="T24" fmla="*/ 264 w 266"/>
              <a:gd name="T25" fmla="*/ 470 h 470"/>
              <a:gd name="T26" fmla="*/ 264 w 266"/>
              <a:gd name="T27" fmla="*/ 470 h 470"/>
              <a:gd name="T28" fmla="*/ 255 w 266"/>
              <a:gd name="T29" fmla="*/ 466 h 470"/>
              <a:gd name="T30" fmla="*/ 132 w 266"/>
              <a:gd name="T31" fmla="*/ 359 h 470"/>
              <a:gd name="T32" fmla="*/ 132 w 266"/>
              <a:gd name="T33" fmla="*/ 359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66" h="470">
                <a:moveTo>
                  <a:pt x="132" y="359"/>
                </a:moveTo>
                <a:lnTo>
                  <a:pt x="132" y="359"/>
                </a:lnTo>
                <a:cubicBezTo>
                  <a:pt x="115" y="346"/>
                  <a:pt x="89" y="329"/>
                  <a:pt x="58" y="329"/>
                </a:cubicBezTo>
                <a:lnTo>
                  <a:pt x="0" y="329"/>
                </a:lnTo>
                <a:lnTo>
                  <a:pt x="0" y="139"/>
                </a:lnTo>
                <a:lnTo>
                  <a:pt x="58" y="139"/>
                </a:lnTo>
                <a:cubicBezTo>
                  <a:pt x="82" y="139"/>
                  <a:pt x="106" y="130"/>
                  <a:pt x="131" y="110"/>
                </a:cubicBezTo>
                <a:cubicBezTo>
                  <a:pt x="132" y="110"/>
                  <a:pt x="132" y="110"/>
                  <a:pt x="132" y="110"/>
                </a:cubicBezTo>
                <a:lnTo>
                  <a:pt x="255" y="4"/>
                </a:lnTo>
                <a:cubicBezTo>
                  <a:pt x="260" y="0"/>
                  <a:pt x="263" y="0"/>
                  <a:pt x="264" y="0"/>
                </a:cubicBezTo>
                <a:cubicBezTo>
                  <a:pt x="264" y="0"/>
                  <a:pt x="266" y="3"/>
                  <a:pt x="266" y="10"/>
                </a:cubicBezTo>
                <a:lnTo>
                  <a:pt x="266" y="460"/>
                </a:lnTo>
                <a:cubicBezTo>
                  <a:pt x="266" y="467"/>
                  <a:pt x="264" y="470"/>
                  <a:pt x="264" y="470"/>
                </a:cubicBezTo>
                <a:lnTo>
                  <a:pt x="264" y="470"/>
                </a:lnTo>
                <a:cubicBezTo>
                  <a:pt x="263" y="470"/>
                  <a:pt x="260" y="470"/>
                  <a:pt x="255" y="466"/>
                </a:cubicBezTo>
                <a:lnTo>
                  <a:pt x="132" y="359"/>
                </a:lnTo>
                <a:cubicBezTo>
                  <a:pt x="132" y="359"/>
                  <a:pt x="132" y="359"/>
                  <a:pt x="132" y="359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7" name="Freeform 66">
            <a:extLst>
              <a:ext uri="{FF2B5EF4-FFF2-40B4-BE49-F238E27FC236}">
                <a16:creationId xmlns:a16="http://schemas.microsoft.com/office/drawing/2014/main" id="{3F35F9FA-B327-4FE8-B198-BCAB40CBA191}"/>
              </a:ext>
            </a:extLst>
          </p:cNvPr>
          <p:cNvSpPr>
            <a:spLocks/>
          </p:cNvSpPr>
          <p:nvPr/>
        </p:nvSpPr>
        <p:spPr bwMode="auto">
          <a:xfrm>
            <a:off x="3821113" y="3568700"/>
            <a:ext cx="249238" cy="441325"/>
          </a:xfrm>
          <a:custGeom>
            <a:avLst/>
            <a:gdLst>
              <a:gd name="T0" fmla="*/ 132 w 266"/>
              <a:gd name="T1" fmla="*/ 359 h 470"/>
              <a:gd name="T2" fmla="*/ 132 w 266"/>
              <a:gd name="T3" fmla="*/ 359 h 470"/>
              <a:gd name="T4" fmla="*/ 58 w 266"/>
              <a:gd name="T5" fmla="*/ 329 h 470"/>
              <a:gd name="T6" fmla="*/ 0 w 266"/>
              <a:gd name="T7" fmla="*/ 329 h 470"/>
              <a:gd name="T8" fmla="*/ 0 w 266"/>
              <a:gd name="T9" fmla="*/ 139 h 470"/>
              <a:gd name="T10" fmla="*/ 58 w 266"/>
              <a:gd name="T11" fmla="*/ 139 h 470"/>
              <a:gd name="T12" fmla="*/ 131 w 266"/>
              <a:gd name="T13" fmla="*/ 110 h 470"/>
              <a:gd name="T14" fmla="*/ 132 w 266"/>
              <a:gd name="T15" fmla="*/ 110 h 470"/>
              <a:gd name="T16" fmla="*/ 255 w 266"/>
              <a:gd name="T17" fmla="*/ 4 h 470"/>
              <a:gd name="T18" fmla="*/ 264 w 266"/>
              <a:gd name="T19" fmla="*/ 0 h 470"/>
              <a:gd name="T20" fmla="*/ 266 w 266"/>
              <a:gd name="T21" fmla="*/ 10 h 470"/>
              <a:gd name="T22" fmla="*/ 266 w 266"/>
              <a:gd name="T23" fmla="*/ 460 h 470"/>
              <a:gd name="T24" fmla="*/ 264 w 266"/>
              <a:gd name="T25" fmla="*/ 470 h 470"/>
              <a:gd name="T26" fmla="*/ 264 w 266"/>
              <a:gd name="T27" fmla="*/ 470 h 470"/>
              <a:gd name="T28" fmla="*/ 255 w 266"/>
              <a:gd name="T29" fmla="*/ 466 h 470"/>
              <a:gd name="T30" fmla="*/ 132 w 266"/>
              <a:gd name="T31" fmla="*/ 359 h 470"/>
              <a:gd name="T32" fmla="*/ 132 w 266"/>
              <a:gd name="T33" fmla="*/ 359 h 470"/>
              <a:gd name="T34" fmla="*/ 132 w 266"/>
              <a:gd name="T35" fmla="*/ 359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66" h="470">
                <a:moveTo>
                  <a:pt x="132" y="359"/>
                </a:moveTo>
                <a:lnTo>
                  <a:pt x="132" y="359"/>
                </a:lnTo>
                <a:cubicBezTo>
                  <a:pt x="115" y="346"/>
                  <a:pt x="89" y="329"/>
                  <a:pt x="58" y="329"/>
                </a:cubicBezTo>
                <a:lnTo>
                  <a:pt x="0" y="329"/>
                </a:lnTo>
                <a:lnTo>
                  <a:pt x="0" y="139"/>
                </a:lnTo>
                <a:lnTo>
                  <a:pt x="58" y="139"/>
                </a:lnTo>
                <a:cubicBezTo>
                  <a:pt x="82" y="139"/>
                  <a:pt x="106" y="130"/>
                  <a:pt x="131" y="110"/>
                </a:cubicBezTo>
                <a:cubicBezTo>
                  <a:pt x="132" y="110"/>
                  <a:pt x="132" y="110"/>
                  <a:pt x="132" y="110"/>
                </a:cubicBezTo>
                <a:lnTo>
                  <a:pt x="255" y="4"/>
                </a:lnTo>
                <a:cubicBezTo>
                  <a:pt x="260" y="0"/>
                  <a:pt x="263" y="0"/>
                  <a:pt x="264" y="0"/>
                </a:cubicBezTo>
                <a:cubicBezTo>
                  <a:pt x="264" y="0"/>
                  <a:pt x="266" y="3"/>
                  <a:pt x="266" y="10"/>
                </a:cubicBezTo>
                <a:lnTo>
                  <a:pt x="266" y="460"/>
                </a:lnTo>
                <a:cubicBezTo>
                  <a:pt x="266" y="467"/>
                  <a:pt x="264" y="470"/>
                  <a:pt x="264" y="470"/>
                </a:cubicBezTo>
                <a:lnTo>
                  <a:pt x="264" y="470"/>
                </a:lnTo>
                <a:cubicBezTo>
                  <a:pt x="263" y="470"/>
                  <a:pt x="260" y="470"/>
                  <a:pt x="255" y="466"/>
                </a:cubicBezTo>
                <a:lnTo>
                  <a:pt x="132" y="359"/>
                </a:lnTo>
                <a:cubicBezTo>
                  <a:pt x="132" y="359"/>
                  <a:pt x="132" y="359"/>
                  <a:pt x="132" y="359"/>
                </a:cubicBezTo>
                <a:lnTo>
                  <a:pt x="132" y="359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Freeform 67">
            <a:extLst>
              <a:ext uri="{FF2B5EF4-FFF2-40B4-BE49-F238E27FC236}">
                <a16:creationId xmlns:a16="http://schemas.microsoft.com/office/drawing/2014/main" id="{8E0991BA-D410-4B56-86DA-FD8910D53542}"/>
              </a:ext>
            </a:extLst>
          </p:cNvPr>
          <p:cNvSpPr>
            <a:spLocks/>
          </p:cNvSpPr>
          <p:nvPr/>
        </p:nvSpPr>
        <p:spPr bwMode="auto">
          <a:xfrm>
            <a:off x="3676650" y="3876675"/>
            <a:ext cx="106363" cy="179388"/>
          </a:xfrm>
          <a:custGeom>
            <a:avLst/>
            <a:gdLst>
              <a:gd name="T0" fmla="*/ 113 w 113"/>
              <a:gd name="T1" fmla="*/ 191 h 191"/>
              <a:gd name="T2" fmla="*/ 113 w 113"/>
              <a:gd name="T3" fmla="*/ 191 h 191"/>
              <a:gd name="T4" fmla="*/ 26 w 113"/>
              <a:gd name="T5" fmla="*/ 191 h 191"/>
              <a:gd name="T6" fmla="*/ 0 w 113"/>
              <a:gd name="T7" fmla="*/ 0 h 191"/>
              <a:gd name="T8" fmla="*/ 88 w 113"/>
              <a:gd name="T9" fmla="*/ 0 h 191"/>
              <a:gd name="T10" fmla="*/ 113 w 113"/>
              <a:gd name="T11" fmla="*/ 191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3" h="191">
                <a:moveTo>
                  <a:pt x="113" y="191"/>
                </a:moveTo>
                <a:lnTo>
                  <a:pt x="113" y="191"/>
                </a:lnTo>
                <a:lnTo>
                  <a:pt x="26" y="191"/>
                </a:lnTo>
                <a:lnTo>
                  <a:pt x="0" y="0"/>
                </a:lnTo>
                <a:lnTo>
                  <a:pt x="88" y="0"/>
                </a:lnTo>
                <a:lnTo>
                  <a:pt x="113" y="191"/>
                </a:ln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Freeform 68">
            <a:extLst>
              <a:ext uri="{FF2B5EF4-FFF2-40B4-BE49-F238E27FC236}">
                <a16:creationId xmlns:a16="http://schemas.microsoft.com/office/drawing/2014/main" id="{D7C97EE6-CAE6-4E9B-BAAA-A7E1AE6FD81D}"/>
              </a:ext>
            </a:extLst>
          </p:cNvPr>
          <p:cNvSpPr>
            <a:spLocks/>
          </p:cNvSpPr>
          <p:nvPr/>
        </p:nvSpPr>
        <p:spPr bwMode="auto">
          <a:xfrm>
            <a:off x="3676650" y="3876675"/>
            <a:ext cx="106363" cy="179388"/>
          </a:xfrm>
          <a:custGeom>
            <a:avLst/>
            <a:gdLst>
              <a:gd name="T0" fmla="*/ 113 w 113"/>
              <a:gd name="T1" fmla="*/ 191 h 191"/>
              <a:gd name="T2" fmla="*/ 113 w 113"/>
              <a:gd name="T3" fmla="*/ 191 h 191"/>
              <a:gd name="T4" fmla="*/ 26 w 113"/>
              <a:gd name="T5" fmla="*/ 191 h 191"/>
              <a:gd name="T6" fmla="*/ 0 w 113"/>
              <a:gd name="T7" fmla="*/ 0 h 191"/>
              <a:gd name="T8" fmla="*/ 88 w 113"/>
              <a:gd name="T9" fmla="*/ 0 h 191"/>
              <a:gd name="T10" fmla="*/ 113 w 113"/>
              <a:gd name="T11" fmla="*/ 191 h 191"/>
              <a:gd name="T12" fmla="*/ 113 w 113"/>
              <a:gd name="T13" fmla="*/ 191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3" h="191">
                <a:moveTo>
                  <a:pt x="113" y="191"/>
                </a:moveTo>
                <a:lnTo>
                  <a:pt x="113" y="191"/>
                </a:lnTo>
                <a:lnTo>
                  <a:pt x="26" y="191"/>
                </a:lnTo>
                <a:lnTo>
                  <a:pt x="0" y="0"/>
                </a:lnTo>
                <a:lnTo>
                  <a:pt x="88" y="0"/>
                </a:lnTo>
                <a:lnTo>
                  <a:pt x="113" y="191"/>
                </a:lnTo>
                <a:lnTo>
                  <a:pt x="113" y="191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Freeform 69">
            <a:extLst>
              <a:ext uri="{FF2B5EF4-FFF2-40B4-BE49-F238E27FC236}">
                <a16:creationId xmlns:a16="http://schemas.microsoft.com/office/drawing/2014/main" id="{B22FA655-E0B8-47A0-8273-7E2A0293058B}"/>
              </a:ext>
            </a:extLst>
          </p:cNvPr>
          <p:cNvSpPr>
            <a:spLocks/>
          </p:cNvSpPr>
          <p:nvPr/>
        </p:nvSpPr>
        <p:spPr bwMode="auto">
          <a:xfrm>
            <a:off x="3597275" y="3698875"/>
            <a:ext cx="223838" cy="177800"/>
          </a:xfrm>
          <a:custGeom>
            <a:avLst/>
            <a:gdLst>
              <a:gd name="T0" fmla="*/ 0 w 240"/>
              <a:gd name="T1" fmla="*/ 160 h 190"/>
              <a:gd name="T2" fmla="*/ 0 w 240"/>
              <a:gd name="T3" fmla="*/ 160 h 190"/>
              <a:gd name="T4" fmla="*/ 0 w 240"/>
              <a:gd name="T5" fmla="*/ 32 h 190"/>
              <a:gd name="T6" fmla="*/ 29 w 240"/>
              <a:gd name="T7" fmla="*/ 0 h 190"/>
              <a:gd name="T8" fmla="*/ 240 w 240"/>
              <a:gd name="T9" fmla="*/ 0 h 190"/>
              <a:gd name="T10" fmla="*/ 240 w 240"/>
              <a:gd name="T11" fmla="*/ 190 h 190"/>
              <a:gd name="T12" fmla="*/ 29 w 240"/>
              <a:gd name="T13" fmla="*/ 190 h 190"/>
              <a:gd name="T14" fmla="*/ 0 w 240"/>
              <a:gd name="T15" fmla="*/ 160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0" h="190">
                <a:moveTo>
                  <a:pt x="0" y="160"/>
                </a:moveTo>
                <a:lnTo>
                  <a:pt x="0" y="160"/>
                </a:lnTo>
                <a:lnTo>
                  <a:pt x="0" y="32"/>
                </a:lnTo>
                <a:cubicBezTo>
                  <a:pt x="0" y="15"/>
                  <a:pt x="14" y="0"/>
                  <a:pt x="29" y="0"/>
                </a:cubicBezTo>
                <a:lnTo>
                  <a:pt x="240" y="0"/>
                </a:lnTo>
                <a:lnTo>
                  <a:pt x="240" y="190"/>
                </a:lnTo>
                <a:lnTo>
                  <a:pt x="29" y="190"/>
                </a:lnTo>
                <a:cubicBezTo>
                  <a:pt x="13" y="190"/>
                  <a:pt x="0" y="177"/>
                  <a:pt x="0" y="160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1" name="Freeform 70">
            <a:extLst>
              <a:ext uri="{FF2B5EF4-FFF2-40B4-BE49-F238E27FC236}">
                <a16:creationId xmlns:a16="http://schemas.microsoft.com/office/drawing/2014/main" id="{ECB613BE-3945-4672-8AE9-2AC7B47BE289}"/>
              </a:ext>
            </a:extLst>
          </p:cNvPr>
          <p:cNvSpPr>
            <a:spLocks/>
          </p:cNvSpPr>
          <p:nvPr/>
        </p:nvSpPr>
        <p:spPr bwMode="auto">
          <a:xfrm>
            <a:off x="3597275" y="3698875"/>
            <a:ext cx="223838" cy="177800"/>
          </a:xfrm>
          <a:custGeom>
            <a:avLst/>
            <a:gdLst>
              <a:gd name="T0" fmla="*/ 0 w 240"/>
              <a:gd name="T1" fmla="*/ 160 h 190"/>
              <a:gd name="T2" fmla="*/ 0 w 240"/>
              <a:gd name="T3" fmla="*/ 160 h 190"/>
              <a:gd name="T4" fmla="*/ 0 w 240"/>
              <a:gd name="T5" fmla="*/ 32 h 190"/>
              <a:gd name="T6" fmla="*/ 29 w 240"/>
              <a:gd name="T7" fmla="*/ 0 h 190"/>
              <a:gd name="T8" fmla="*/ 240 w 240"/>
              <a:gd name="T9" fmla="*/ 0 h 190"/>
              <a:gd name="T10" fmla="*/ 240 w 240"/>
              <a:gd name="T11" fmla="*/ 190 h 190"/>
              <a:gd name="T12" fmla="*/ 29 w 240"/>
              <a:gd name="T13" fmla="*/ 190 h 190"/>
              <a:gd name="T14" fmla="*/ 0 w 240"/>
              <a:gd name="T15" fmla="*/ 160 h 190"/>
              <a:gd name="T16" fmla="*/ 0 w 240"/>
              <a:gd name="T17" fmla="*/ 160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0" h="190">
                <a:moveTo>
                  <a:pt x="0" y="160"/>
                </a:moveTo>
                <a:lnTo>
                  <a:pt x="0" y="160"/>
                </a:lnTo>
                <a:lnTo>
                  <a:pt x="0" y="32"/>
                </a:lnTo>
                <a:cubicBezTo>
                  <a:pt x="0" y="15"/>
                  <a:pt x="14" y="0"/>
                  <a:pt x="29" y="0"/>
                </a:cubicBezTo>
                <a:lnTo>
                  <a:pt x="240" y="0"/>
                </a:lnTo>
                <a:lnTo>
                  <a:pt x="240" y="190"/>
                </a:lnTo>
                <a:lnTo>
                  <a:pt x="29" y="190"/>
                </a:lnTo>
                <a:cubicBezTo>
                  <a:pt x="13" y="190"/>
                  <a:pt x="0" y="177"/>
                  <a:pt x="0" y="160"/>
                </a:cubicBezTo>
                <a:lnTo>
                  <a:pt x="0" y="160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2" name="Freeform 71">
            <a:extLst>
              <a:ext uri="{FF2B5EF4-FFF2-40B4-BE49-F238E27FC236}">
                <a16:creationId xmlns:a16="http://schemas.microsoft.com/office/drawing/2014/main" id="{03D294D6-AF81-4B74-ABAA-723CC6E3ABD0}"/>
              </a:ext>
            </a:extLst>
          </p:cNvPr>
          <p:cNvSpPr>
            <a:spLocks/>
          </p:cNvSpPr>
          <p:nvPr/>
        </p:nvSpPr>
        <p:spPr bwMode="auto">
          <a:xfrm>
            <a:off x="4070350" y="3738563"/>
            <a:ext cx="53975" cy="100013"/>
          </a:xfrm>
          <a:custGeom>
            <a:avLst/>
            <a:gdLst>
              <a:gd name="T0" fmla="*/ 58 w 58"/>
              <a:gd name="T1" fmla="*/ 22 h 106"/>
              <a:gd name="T2" fmla="*/ 58 w 58"/>
              <a:gd name="T3" fmla="*/ 22 h 106"/>
              <a:gd name="T4" fmla="*/ 58 w 58"/>
              <a:gd name="T5" fmla="*/ 84 h 106"/>
              <a:gd name="T6" fmla="*/ 0 w 58"/>
              <a:gd name="T7" fmla="*/ 106 h 106"/>
              <a:gd name="T8" fmla="*/ 0 w 58"/>
              <a:gd name="T9" fmla="*/ 0 h 106"/>
              <a:gd name="T10" fmla="*/ 58 w 58"/>
              <a:gd name="T11" fmla="*/ 22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" h="106">
                <a:moveTo>
                  <a:pt x="58" y="22"/>
                </a:moveTo>
                <a:lnTo>
                  <a:pt x="58" y="22"/>
                </a:lnTo>
                <a:lnTo>
                  <a:pt x="58" y="84"/>
                </a:lnTo>
                <a:lnTo>
                  <a:pt x="0" y="106"/>
                </a:lnTo>
                <a:lnTo>
                  <a:pt x="0" y="0"/>
                </a:lnTo>
                <a:lnTo>
                  <a:pt x="58" y="22"/>
                </a:ln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72">
            <a:extLst>
              <a:ext uri="{FF2B5EF4-FFF2-40B4-BE49-F238E27FC236}">
                <a16:creationId xmlns:a16="http://schemas.microsoft.com/office/drawing/2014/main" id="{479EBF5E-F5F2-453A-BB37-EB5595ADF30F}"/>
              </a:ext>
            </a:extLst>
          </p:cNvPr>
          <p:cNvSpPr>
            <a:spLocks/>
          </p:cNvSpPr>
          <p:nvPr/>
        </p:nvSpPr>
        <p:spPr bwMode="auto">
          <a:xfrm>
            <a:off x="4070350" y="3738563"/>
            <a:ext cx="53975" cy="100013"/>
          </a:xfrm>
          <a:custGeom>
            <a:avLst/>
            <a:gdLst>
              <a:gd name="T0" fmla="*/ 58 w 58"/>
              <a:gd name="T1" fmla="*/ 22 h 106"/>
              <a:gd name="T2" fmla="*/ 58 w 58"/>
              <a:gd name="T3" fmla="*/ 22 h 106"/>
              <a:gd name="T4" fmla="*/ 58 w 58"/>
              <a:gd name="T5" fmla="*/ 84 h 106"/>
              <a:gd name="T6" fmla="*/ 0 w 58"/>
              <a:gd name="T7" fmla="*/ 106 h 106"/>
              <a:gd name="T8" fmla="*/ 0 w 58"/>
              <a:gd name="T9" fmla="*/ 0 h 106"/>
              <a:gd name="T10" fmla="*/ 58 w 58"/>
              <a:gd name="T11" fmla="*/ 22 h 106"/>
              <a:gd name="T12" fmla="*/ 58 w 58"/>
              <a:gd name="T13" fmla="*/ 22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8" h="106">
                <a:moveTo>
                  <a:pt x="58" y="22"/>
                </a:moveTo>
                <a:lnTo>
                  <a:pt x="58" y="22"/>
                </a:lnTo>
                <a:lnTo>
                  <a:pt x="58" y="84"/>
                </a:lnTo>
                <a:lnTo>
                  <a:pt x="0" y="106"/>
                </a:lnTo>
                <a:lnTo>
                  <a:pt x="0" y="0"/>
                </a:lnTo>
                <a:lnTo>
                  <a:pt x="58" y="22"/>
                </a:lnTo>
                <a:lnTo>
                  <a:pt x="58" y="22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" name="Freeform 73">
            <a:extLst>
              <a:ext uri="{FF2B5EF4-FFF2-40B4-BE49-F238E27FC236}">
                <a16:creationId xmlns:a16="http://schemas.microsoft.com/office/drawing/2014/main" id="{440082EF-EC55-4112-A78D-BDB76FA70209}"/>
              </a:ext>
            </a:extLst>
          </p:cNvPr>
          <p:cNvSpPr>
            <a:spLocks/>
          </p:cNvSpPr>
          <p:nvPr/>
        </p:nvSpPr>
        <p:spPr bwMode="auto">
          <a:xfrm>
            <a:off x="6757988" y="3336925"/>
            <a:ext cx="947738" cy="950913"/>
          </a:xfrm>
          <a:custGeom>
            <a:avLst/>
            <a:gdLst>
              <a:gd name="T0" fmla="*/ 1014 w 1014"/>
              <a:gd name="T1" fmla="*/ 1014 h 1014"/>
              <a:gd name="T2" fmla="*/ 1014 w 1014"/>
              <a:gd name="T3" fmla="*/ 1014 h 1014"/>
              <a:gd name="T4" fmla="*/ 0 w 1014"/>
              <a:gd name="T5" fmla="*/ 1014 h 1014"/>
              <a:gd name="T6" fmla="*/ 0 w 1014"/>
              <a:gd name="T7" fmla="*/ 0 h 1014"/>
              <a:gd name="T8" fmla="*/ 1014 w 1014"/>
              <a:gd name="T9" fmla="*/ 0 h 1014"/>
              <a:gd name="T10" fmla="*/ 1014 w 1014"/>
              <a:gd name="T11" fmla="*/ 1014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14" h="1014">
                <a:moveTo>
                  <a:pt x="1014" y="1014"/>
                </a:moveTo>
                <a:lnTo>
                  <a:pt x="1014" y="1014"/>
                </a:lnTo>
                <a:lnTo>
                  <a:pt x="0" y="1014"/>
                </a:lnTo>
                <a:lnTo>
                  <a:pt x="0" y="0"/>
                </a:lnTo>
                <a:lnTo>
                  <a:pt x="1014" y="0"/>
                </a:lnTo>
                <a:lnTo>
                  <a:pt x="1014" y="1014"/>
                </a:lnTo>
                <a:close/>
              </a:path>
            </a:pathLst>
          </a:custGeom>
          <a:solidFill>
            <a:srgbClr val="EEAA0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74">
            <a:extLst>
              <a:ext uri="{FF2B5EF4-FFF2-40B4-BE49-F238E27FC236}">
                <a16:creationId xmlns:a16="http://schemas.microsoft.com/office/drawing/2014/main" id="{C038B7DF-5F6B-4BD9-BBC5-0C889982A1EF}"/>
              </a:ext>
            </a:extLst>
          </p:cNvPr>
          <p:cNvSpPr>
            <a:spLocks/>
          </p:cNvSpPr>
          <p:nvPr/>
        </p:nvSpPr>
        <p:spPr bwMode="auto">
          <a:xfrm>
            <a:off x="7172325" y="3632200"/>
            <a:ext cx="149225" cy="209550"/>
          </a:xfrm>
          <a:custGeom>
            <a:avLst/>
            <a:gdLst>
              <a:gd name="T0" fmla="*/ 0 w 160"/>
              <a:gd name="T1" fmla="*/ 144 h 224"/>
              <a:gd name="T2" fmla="*/ 0 w 160"/>
              <a:gd name="T3" fmla="*/ 144 h 224"/>
              <a:gd name="T4" fmla="*/ 80 w 160"/>
              <a:gd name="T5" fmla="*/ 224 h 224"/>
              <a:gd name="T6" fmla="*/ 160 w 160"/>
              <a:gd name="T7" fmla="*/ 144 h 224"/>
              <a:gd name="T8" fmla="*/ 80 w 160"/>
              <a:gd name="T9" fmla="*/ 0 h 224"/>
              <a:gd name="T10" fmla="*/ 0 w 160"/>
              <a:gd name="T11" fmla="*/ 144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0" h="224">
                <a:moveTo>
                  <a:pt x="0" y="144"/>
                </a:moveTo>
                <a:lnTo>
                  <a:pt x="0" y="144"/>
                </a:lnTo>
                <a:cubicBezTo>
                  <a:pt x="0" y="188"/>
                  <a:pt x="36" y="224"/>
                  <a:pt x="80" y="224"/>
                </a:cubicBezTo>
                <a:cubicBezTo>
                  <a:pt x="124" y="224"/>
                  <a:pt x="160" y="188"/>
                  <a:pt x="160" y="144"/>
                </a:cubicBezTo>
                <a:cubicBezTo>
                  <a:pt x="160" y="84"/>
                  <a:pt x="80" y="0"/>
                  <a:pt x="80" y="0"/>
                </a:cubicBezTo>
                <a:cubicBezTo>
                  <a:pt x="80" y="0"/>
                  <a:pt x="0" y="84"/>
                  <a:pt x="0" y="144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75">
            <a:extLst>
              <a:ext uri="{FF2B5EF4-FFF2-40B4-BE49-F238E27FC236}">
                <a16:creationId xmlns:a16="http://schemas.microsoft.com/office/drawing/2014/main" id="{FBD90B2E-E307-47E1-93F9-FE81F7307522}"/>
              </a:ext>
            </a:extLst>
          </p:cNvPr>
          <p:cNvSpPr>
            <a:spLocks/>
          </p:cNvSpPr>
          <p:nvPr/>
        </p:nvSpPr>
        <p:spPr bwMode="auto">
          <a:xfrm>
            <a:off x="7172325" y="3632200"/>
            <a:ext cx="149225" cy="209550"/>
          </a:xfrm>
          <a:custGeom>
            <a:avLst/>
            <a:gdLst>
              <a:gd name="T0" fmla="*/ 0 w 160"/>
              <a:gd name="T1" fmla="*/ 144 h 224"/>
              <a:gd name="T2" fmla="*/ 0 w 160"/>
              <a:gd name="T3" fmla="*/ 144 h 224"/>
              <a:gd name="T4" fmla="*/ 80 w 160"/>
              <a:gd name="T5" fmla="*/ 224 h 224"/>
              <a:gd name="T6" fmla="*/ 160 w 160"/>
              <a:gd name="T7" fmla="*/ 144 h 224"/>
              <a:gd name="T8" fmla="*/ 80 w 160"/>
              <a:gd name="T9" fmla="*/ 0 h 224"/>
              <a:gd name="T10" fmla="*/ 0 w 160"/>
              <a:gd name="T11" fmla="*/ 144 h 224"/>
              <a:gd name="T12" fmla="*/ 0 w 160"/>
              <a:gd name="T13" fmla="*/ 144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0" h="224">
                <a:moveTo>
                  <a:pt x="0" y="144"/>
                </a:moveTo>
                <a:lnTo>
                  <a:pt x="0" y="144"/>
                </a:lnTo>
                <a:cubicBezTo>
                  <a:pt x="0" y="188"/>
                  <a:pt x="36" y="224"/>
                  <a:pt x="80" y="224"/>
                </a:cubicBezTo>
                <a:cubicBezTo>
                  <a:pt x="124" y="224"/>
                  <a:pt x="160" y="188"/>
                  <a:pt x="160" y="144"/>
                </a:cubicBezTo>
                <a:cubicBezTo>
                  <a:pt x="160" y="84"/>
                  <a:pt x="80" y="0"/>
                  <a:pt x="80" y="0"/>
                </a:cubicBezTo>
                <a:cubicBezTo>
                  <a:pt x="80" y="0"/>
                  <a:pt x="0" y="84"/>
                  <a:pt x="0" y="144"/>
                </a:cubicBezTo>
                <a:lnTo>
                  <a:pt x="0" y="144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76">
            <a:extLst>
              <a:ext uri="{FF2B5EF4-FFF2-40B4-BE49-F238E27FC236}">
                <a16:creationId xmlns:a16="http://schemas.microsoft.com/office/drawing/2014/main" id="{396119F5-6763-46AF-969E-A5CC633E6254}"/>
              </a:ext>
            </a:extLst>
          </p:cNvPr>
          <p:cNvSpPr>
            <a:spLocks/>
          </p:cNvSpPr>
          <p:nvPr/>
        </p:nvSpPr>
        <p:spPr bwMode="auto">
          <a:xfrm>
            <a:off x="7197725" y="4014788"/>
            <a:ext cx="100013" cy="100013"/>
          </a:xfrm>
          <a:custGeom>
            <a:avLst/>
            <a:gdLst>
              <a:gd name="T0" fmla="*/ 108 w 108"/>
              <a:gd name="T1" fmla="*/ 54 h 108"/>
              <a:gd name="T2" fmla="*/ 108 w 108"/>
              <a:gd name="T3" fmla="*/ 54 h 108"/>
              <a:gd name="T4" fmla="*/ 54 w 108"/>
              <a:gd name="T5" fmla="*/ 108 h 108"/>
              <a:gd name="T6" fmla="*/ 0 w 108"/>
              <a:gd name="T7" fmla="*/ 54 h 108"/>
              <a:gd name="T8" fmla="*/ 54 w 108"/>
              <a:gd name="T9" fmla="*/ 0 h 108"/>
              <a:gd name="T10" fmla="*/ 108 w 108"/>
              <a:gd name="T11" fmla="*/ 54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8" h="108">
                <a:moveTo>
                  <a:pt x="108" y="54"/>
                </a:moveTo>
                <a:lnTo>
                  <a:pt x="108" y="54"/>
                </a:lnTo>
                <a:cubicBezTo>
                  <a:pt x="108" y="84"/>
                  <a:pt x="84" y="108"/>
                  <a:pt x="54" y="108"/>
                </a:cubicBezTo>
                <a:cubicBezTo>
                  <a:pt x="24" y="108"/>
                  <a:pt x="0" y="8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4" y="0"/>
                  <a:pt x="108" y="24"/>
                  <a:pt x="108" y="54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77">
            <a:extLst>
              <a:ext uri="{FF2B5EF4-FFF2-40B4-BE49-F238E27FC236}">
                <a16:creationId xmlns:a16="http://schemas.microsoft.com/office/drawing/2014/main" id="{0708CA0A-A6F8-4985-9E06-6CBA23444385}"/>
              </a:ext>
            </a:extLst>
          </p:cNvPr>
          <p:cNvSpPr>
            <a:spLocks/>
          </p:cNvSpPr>
          <p:nvPr/>
        </p:nvSpPr>
        <p:spPr bwMode="auto">
          <a:xfrm>
            <a:off x="7197725" y="4014788"/>
            <a:ext cx="100013" cy="100013"/>
          </a:xfrm>
          <a:custGeom>
            <a:avLst/>
            <a:gdLst>
              <a:gd name="T0" fmla="*/ 108 w 108"/>
              <a:gd name="T1" fmla="*/ 54 h 108"/>
              <a:gd name="T2" fmla="*/ 108 w 108"/>
              <a:gd name="T3" fmla="*/ 54 h 108"/>
              <a:gd name="T4" fmla="*/ 54 w 108"/>
              <a:gd name="T5" fmla="*/ 108 h 108"/>
              <a:gd name="T6" fmla="*/ 0 w 108"/>
              <a:gd name="T7" fmla="*/ 54 h 108"/>
              <a:gd name="T8" fmla="*/ 54 w 108"/>
              <a:gd name="T9" fmla="*/ 0 h 108"/>
              <a:gd name="T10" fmla="*/ 108 w 108"/>
              <a:gd name="T11" fmla="*/ 54 h 108"/>
              <a:gd name="T12" fmla="*/ 108 w 108"/>
              <a:gd name="T13" fmla="*/ 54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" h="108">
                <a:moveTo>
                  <a:pt x="108" y="54"/>
                </a:moveTo>
                <a:lnTo>
                  <a:pt x="108" y="54"/>
                </a:lnTo>
                <a:cubicBezTo>
                  <a:pt x="108" y="84"/>
                  <a:pt x="84" y="108"/>
                  <a:pt x="54" y="108"/>
                </a:cubicBezTo>
                <a:cubicBezTo>
                  <a:pt x="24" y="108"/>
                  <a:pt x="0" y="8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4" y="0"/>
                  <a:pt x="108" y="24"/>
                  <a:pt x="108" y="54"/>
                </a:cubicBezTo>
                <a:lnTo>
                  <a:pt x="108" y="54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78">
            <a:extLst>
              <a:ext uri="{FF2B5EF4-FFF2-40B4-BE49-F238E27FC236}">
                <a16:creationId xmlns:a16="http://schemas.microsoft.com/office/drawing/2014/main" id="{0D1A26FE-AD55-468F-B5B6-760EF4A0DEE8}"/>
              </a:ext>
            </a:extLst>
          </p:cNvPr>
          <p:cNvSpPr>
            <a:spLocks/>
          </p:cNvSpPr>
          <p:nvPr/>
        </p:nvSpPr>
        <p:spPr bwMode="auto">
          <a:xfrm>
            <a:off x="7453313" y="3562350"/>
            <a:ext cx="100013" cy="100013"/>
          </a:xfrm>
          <a:custGeom>
            <a:avLst/>
            <a:gdLst>
              <a:gd name="T0" fmla="*/ 107 w 107"/>
              <a:gd name="T1" fmla="*/ 53 h 107"/>
              <a:gd name="T2" fmla="*/ 107 w 107"/>
              <a:gd name="T3" fmla="*/ 53 h 107"/>
              <a:gd name="T4" fmla="*/ 54 w 107"/>
              <a:gd name="T5" fmla="*/ 107 h 107"/>
              <a:gd name="T6" fmla="*/ 0 w 107"/>
              <a:gd name="T7" fmla="*/ 53 h 107"/>
              <a:gd name="T8" fmla="*/ 54 w 107"/>
              <a:gd name="T9" fmla="*/ 0 h 107"/>
              <a:gd name="T10" fmla="*/ 107 w 107"/>
              <a:gd name="T11" fmla="*/ 53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7" h="107">
                <a:moveTo>
                  <a:pt x="107" y="53"/>
                </a:moveTo>
                <a:lnTo>
                  <a:pt x="107" y="53"/>
                </a:lnTo>
                <a:cubicBezTo>
                  <a:pt x="107" y="83"/>
                  <a:pt x="83" y="107"/>
                  <a:pt x="54" y="107"/>
                </a:cubicBezTo>
                <a:cubicBezTo>
                  <a:pt x="24" y="107"/>
                  <a:pt x="0" y="83"/>
                  <a:pt x="0" y="53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3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79">
            <a:extLst>
              <a:ext uri="{FF2B5EF4-FFF2-40B4-BE49-F238E27FC236}">
                <a16:creationId xmlns:a16="http://schemas.microsoft.com/office/drawing/2014/main" id="{628B52A4-0B51-4B35-B9E7-87216AFDD117}"/>
              </a:ext>
            </a:extLst>
          </p:cNvPr>
          <p:cNvSpPr>
            <a:spLocks/>
          </p:cNvSpPr>
          <p:nvPr/>
        </p:nvSpPr>
        <p:spPr bwMode="auto">
          <a:xfrm>
            <a:off x="7453313" y="3562350"/>
            <a:ext cx="100013" cy="100013"/>
          </a:xfrm>
          <a:custGeom>
            <a:avLst/>
            <a:gdLst>
              <a:gd name="T0" fmla="*/ 107 w 107"/>
              <a:gd name="T1" fmla="*/ 53 h 107"/>
              <a:gd name="T2" fmla="*/ 107 w 107"/>
              <a:gd name="T3" fmla="*/ 53 h 107"/>
              <a:gd name="T4" fmla="*/ 54 w 107"/>
              <a:gd name="T5" fmla="*/ 107 h 107"/>
              <a:gd name="T6" fmla="*/ 0 w 107"/>
              <a:gd name="T7" fmla="*/ 53 h 107"/>
              <a:gd name="T8" fmla="*/ 54 w 107"/>
              <a:gd name="T9" fmla="*/ 0 h 107"/>
              <a:gd name="T10" fmla="*/ 107 w 107"/>
              <a:gd name="T11" fmla="*/ 53 h 107"/>
              <a:gd name="T12" fmla="*/ 107 w 107"/>
              <a:gd name="T13" fmla="*/ 53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7" h="107">
                <a:moveTo>
                  <a:pt x="107" y="53"/>
                </a:moveTo>
                <a:lnTo>
                  <a:pt x="107" y="53"/>
                </a:lnTo>
                <a:cubicBezTo>
                  <a:pt x="107" y="83"/>
                  <a:pt x="83" y="107"/>
                  <a:pt x="54" y="107"/>
                </a:cubicBezTo>
                <a:cubicBezTo>
                  <a:pt x="24" y="107"/>
                  <a:pt x="0" y="83"/>
                  <a:pt x="0" y="53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3"/>
                </a:cubicBezTo>
                <a:lnTo>
                  <a:pt x="107" y="53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1" name="Freeform 80">
            <a:extLst>
              <a:ext uri="{FF2B5EF4-FFF2-40B4-BE49-F238E27FC236}">
                <a16:creationId xmlns:a16="http://schemas.microsoft.com/office/drawing/2014/main" id="{C3F7DAFB-8AE4-4C09-99C0-EAED27D042A1}"/>
              </a:ext>
            </a:extLst>
          </p:cNvPr>
          <p:cNvSpPr>
            <a:spLocks/>
          </p:cNvSpPr>
          <p:nvPr/>
        </p:nvSpPr>
        <p:spPr bwMode="auto">
          <a:xfrm>
            <a:off x="7354888" y="3663950"/>
            <a:ext cx="61913" cy="36513"/>
          </a:xfrm>
          <a:custGeom>
            <a:avLst/>
            <a:gdLst>
              <a:gd name="T0" fmla="*/ 66 w 66"/>
              <a:gd name="T1" fmla="*/ 0 h 39"/>
              <a:gd name="T2" fmla="*/ 66 w 66"/>
              <a:gd name="T3" fmla="*/ 0 h 39"/>
              <a:gd name="T4" fmla="*/ 0 w 66"/>
              <a:gd name="T5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6" h="39">
                <a:moveTo>
                  <a:pt x="66" y="0"/>
                </a:moveTo>
                <a:lnTo>
                  <a:pt x="66" y="0"/>
                </a:lnTo>
                <a:lnTo>
                  <a:pt x="0" y="39"/>
                </a:lnTo>
              </a:path>
            </a:pathLst>
          </a:custGeom>
          <a:solidFill>
            <a:srgbClr val="AA1133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Freeform 81">
            <a:extLst>
              <a:ext uri="{FF2B5EF4-FFF2-40B4-BE49-F238E27FC236}">
                <a16:creationId xmlns:a16="http://schemas.microsoft.com/office/drawing/2014/main" id="{53CC7D4C-0FAD-45AA-9A67-E50006439133}"/>
              </a:ext>
            </a:extLst>
          </p:cNvPr>
          <p:cNvSpPr>
            <a:spLocks/>
          </p:cNvSpPr>
          <p:nvPr/>
        </p:nvSpPr>
        <p:spPr bwMode="auto">
          <a:xfrm>
            <a:off x="7354888" y="3663950"/>
            <a:ext cx="61913" cy="36513"/>
          </a:xfrm>
          <a:custGeom>
            <a:avLst/>
            <a:gdLst>
              <a:gd name="T0" fmla="*/ 66 w 66"/>
              <a:gd name="T1" fmla="*/ 0 h 39"/>
              <a:gd name="T2" fmla="*/ 66 w 66"/>
              <a:gd name="T3" fmla="*/ 0 h 39"/>
              <a:gd name="T4" fmla="*/ 0 w 66"/>
              <a:gd name="T5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6" h="39">
                <a:moveTo>
                  <a:pt x="66" y="0"/>
                </a:moveTo>
                <a:lnTo>
                  <a:pt x="66" y="0"/>
                </a:lnTo>
                <a:lnTo>
                  <a:pt x="0" y="39"/>
                </a:lnTo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" name="Freeform 82">
            <a:extLst>
              <a:ext uri="{FF2B5EF4-FFF2-40B4-BE49-F238E27FC236}">
                <a16:creationId xmlns:a16="http://schemas.microsoft.com/office/drawing/2014/main" id="{D6E9B66E-266E-4C75-A24C-B9AC6EBB3FB8}"/>
              </a:ext>
            </a:extLst>
          </p:cNvPr>
          <p:cNvSpPr>
            <a:spLocks/>
          </p:cNvSpPr>
          <p:nvPr/>
        </p:nvSpPr>
        <p:spPr bwMode="auto">
          <a:xfrm>
            <a:off x="7450138" y="3887788"/>
            <a:ext cx="69850" cy="68263"/>
          </a:xfrm>
          <a:custGeom>
            <a:avLst/>
            <a:gdLst>
              <a:gd name="T0" fmla="*/ 74 w 74"/>
              <a:gd name="T1" fmla="*/ 36 h 73"/>
              <a:gd name="T2" fmla="*/ 74 w 74"/>
              <a:gd name="T3" fmla="*/ 36 h 73"/>
              <a:gd name="T4" fmla="*/ 37 w 74"/>
              <a:gd name="T5" fmla="*/ 73 h 73"/>
              <a:gd name="T6" fmla="*/ 0 w 74"/>
              <a:gd name="T7" fmla="*/ 36 h 73"/>
              <a:gd name="T8" fmla="*/ 37 w 74"/>
              <a:gd name="T9" fmla="*/ 0 h 73"/>
              <a:gd name="T10" fmla="*/ 74 w 74"/>
              <a:gd name="T11" fmla="*/ 3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4" h="73">
                <a:moveTo>
                  <a:pt x="74" y="36"/>
                </a:moveTo>
                <a:lnTo>
                  <a:pt x="74" y="36"/>
                </a:lnTo>
                <a:cubicBezTo>
                  <a:pt x="74" y="57"/>
                  <a:pt x="58" y="73"/>
                  <a:pt x="37" y="73"/>
                </a:cubicBezTo>
                <a:cubicBezTo>
                  <a:pt x="17" y="73"/>
                  <a:pt x="0" y="57"/>
                  <a:pt x="0" y="36"/>
                </a:cubicBezTo>
                <a:cubicBezTo>
                  <a:pt x="0" y="16"/>
                  <a:pt x="17" y="0"/>
                  <a:pt x="37" y="0"/>
                </a:cubicBezTo>
                <a:cubicBezTo>
                  <a:pt x="58" y="0"/>
                  <a:pt x="74" y="16"/>
                  <a:pt x="74" y="36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4" name="Freeform 83">
            <a:extLst>
              <a:ext uri="{FF2B5EF4-FFF2-40B4-BE49-F238E27FC236}">
                <a16:creationId xmlns:a16="http://schemas.microsoft.com/office/drawing/2014/main" id="{965B961E-4FF9-45D7-AE8D-9D7478699E63}"/>
              </a:ext>
            </a:extLst>
          </p:cNvPr>
          <p:cNvSpPr>
            <a:spLocks/>
          </p:cNvSpPr>
          <p:nvPr/>
        </p:nvSpPr>
        <p:spPr bwMode="auto">
          <a:xfrm>
            <a:off x="7450138" y="3887788"/>
            <a:ext cx="69850" cy="68263"/>
          </a:xfrm>
          <a:custGeom>
            <a:avLst/>
            <a:gdLst>
              <a:gd name="T0" fmla="*/ 74 w 74"/>
              <a:gd name="T1" fmla="*/ 36 h 73"/>
              <a:gd name="T2" fmla="*/ 74 w 74"/>
              <a:gd name="T3" fmla="*/ 36 h 73"/>
              <a:gd name="T4" fmla="*/ 37 w 74"/>
              <a:gd name="T5" fmla="*/ 73 h 73"/>
              <a:gd name="T6" fmla="*/ 0 w 74"/>
              <a:gd name="T7" fmla="*/ 36 h 73"/>
              <a:gd name="T8" fmla="*/ 37 w 74"/>
              <a:gd name="T9" fmla="*/ 0 h 73"/>
              <a:gd name="T10" fmla="*/ 74 w 74"/>
              <a:gd name="T11" fmla="*/ 36 h 73"/>
              <a:gd name="T12" fmla="*/ 74 w 74"/>
              <a:gd name="T13" fmla="*/ 3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" h="73">
                <a:moveTo>
                  <a:pt x="74" y="36"/>
                </a:moveTo>
                <a:lnTo>
                  <a:pt x="74" y="36"/>
                </a:lnTo>
                <a:cubicBezTo>
                  <a:pt x="74" y="57"/>
                  <a:pt x="58" y="73"/>
                  <a:pt x="37" y="73"/>
                </a:cubicBezTo>
                <a:cubicBezTo>
                  <a:pt x="17" y="73"/>
                  <a:pt x="0" y="57"/>
                  <a:pt x="0" y="36"/>
                </a:cubicBezTo>
                <a:cubicBezTo>
                  <a:pt x="0" y="16"/>
                  <a:pt x="17" y="0"/>
                  <a:pt x="37" y="0"/>
                </a:cubicBezTo>
                <a:cubicBezTo>
                  <a:pt x="58" y="0"/>
                  <a:pt x="74" y="16"/>
                  <a:pt x="74" y="36"/>
                </a:cubicBezTo>
                <a:lnTo>
                  <a:pt x="74" y="36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5" name="Freeform 84">
            <a:extLst>
              <a:ext uri="{FF2B5EF4-FFF2-40B4-BE49-F238E27FC236}">
                <a16:creationId xmlns:a16="http://schemas.microsoft.com/office/drawing/2014/main" id="{87D90484-9C13-48B3-B73C-AA5C43991F68}"/>
              </a:ext>
            </a:extLst>
          </p:cNvPr>
          <p:cNvSpPr>
            <a:spLocks/>
          </p:cNvSpPr>
          <p:nvPr/>
        </p:nvSpPr>
        <p:spPr bwMode="auto">
          <a:xfrm>
            <a:off x="7348538" y="3841750"/>
            <a:ext cx="65088" cy="36513"/>
          </a:xfrm>
          <a:custGeom>
            <a:avLst/>
            <a:gdLst>
              <a:gd name="T0" fmla="*/ 0 w 68"/>
              <a:gd name="T1" fmla="*/ 0 h 38"/>
              <a:gd name="T2" fmla="*/ 0 w 68"/>
              <a:gd name="T3" fmla="*/ 0 h 38"/>
              <a:gd name="T4" fmla="*/ 68 w 68"/>
              <a:gd name="T5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8" h="38">
                <a:moveTo>
                  <a:pt x="0" y="0"/>
                </a:moveTo>
                <a:lnTo>
                  <a:pt x="0" y="0"/>
                </a:lnTo>
                <a:lnTo>
                  <a:pt x="68" y="38"/>
                </a:lnTo>
              </a:path>
            </a:pathLst>
          </a:custGeom>
          <a:solidFill>
            <a:srgbClr val="AA1133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6" name="Freeform 85">
            <a:extLst>
              <a:ext uri="{FF2B5EF4-FFF2-40B4-BE49-F238E27FC236}">
                <a16:creationId xmlns:a16="http://schemas.microsoft.com/office/drawing/2014/main" id="{D9DC5FE7-5310-49E1-B9FB-64F283ED4CB4}"/>
              </a:ext>
            </a:extLst>
          </p:cNvPr>
          <p:cNvSpPr>
            <a:spLocks/>
          </p:cNvSpPr>
          <p:nvPr/>
        </p:nvSpPr>
        <p:spPr bwMode="auto">
          <a:xfrm>
            <a:off x="7348538" y="3841750"/>
            <a:ext cx="65088" cy="36513"/>
          </a:xfrm>
          <a:custGeom>
            <a:avLst/>
            <a:gdLst>
              <a:gd name="T0" fmla="*/ 0 w 68"/>
              <a:gd name="T1" fmla="*/ 0 h 38"/>
              <a:gd name="T2" fmla="*/ 0 w 68"/>
              <a:gd name="T3" fmla="*/ 0 h 38"/>
              <a:gd name="T4" fmla="*/ 68 w 68"/>
              <a:gd name="T5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8" h="38">
                <a:moveTo>
                  <a:pt x="0" y="0"/>
                </a:moveTo>
                <a:lnTo>
                  <a:pt x="0" y="0"/>
                </a:lnTo>
                <a:lnTo>
                  <a:pt x="68" y="38"/>
                </a:lnTo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Freeform 86">
            <a:extLst>
              <a:ext uri="{FF2B5EF4-FFF2-40B4-BE49-F238E27FC236}">
                <a16:creationId xmlns:a16="http://schemas.microsoft.com/office/drawing/2014/main" id="{DBC30FAE-B4FC-4588-A1AA-67BD69EA8D0B}"/>
              </a:ext>
            </a:extLst>
          </p:cNvPr>
          <p:cNvSpPr>
            <a:spLocks/>
          </p:cNvSpPr>
          <p:nvPr/>
        </p:nvSpPr>
        <p:spPr bwMode="auto">
          <a:xfrm>
            <a:off x="7246938" y="3892550"/>
            <a:ext cx="0" cy="71438"/>
          </a:xfrm>
          <a:custGeom>
            <a:avLst/>
            <a:gdLst>
              <a:gd name="T0" fmla="*/ 0 h 77"/>
              <a:gd name="T1" fmla="*/ 0 h 77"/>
              <a:gd name="T2" fmla="*/ 77 h 77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77">
                <a:moveTo>
                  <a:pt x="0" y="0"/>
                </a:moveTo>
                <a:lnTo>
                  <a:pt x="0" y="0"/>
                </a:lnTo>
                <a:lnTo>
                  <a:pt x="0" y="77"/>
                </a:lnTo>
              </a:path>
            </a:pathLst>
          </a:custGeom>
          <a:solidFill>
            <a:srgbClr val="AA1133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8" name="Freeform 87">
            <a:extLst>
              <a:ext uri="{FF2B5EF4-FFF2-40B4-BE49-F238E27FC236}">
                <a16:creationId xmlns:a16="http://schemas.microsoft.com/office/drawing/2014/main" id="{3303EED3-29CE-4F3C-AA66-14795480F0BC}"/>
              </a:ext>
            </a:extLst>
          </p:cNvPr>
          <p:cNvSpPr>
            <a:spLocks/>
          </p:cNvSpPr>
          <p:nvPr/>
        </p:nvSpPr>
        <p:spPr bwMode="auto">
          <a:xfrm>
            <a:off x="7246938" y="3892550"/>
            <a:ext cx="0" cy="71438"/>
          </a:xfrm>
          <a:custGeom>
            <a:avLst/>
            <a:gdLst>
              <a:gd name="T0" fmla="*/ 0 h 77"/>
              <a:gd name="T1" fmla="*/ 0 h 77"/>
              <a:gd name="T2" fmla="*/ 77 h 77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77">
                <a:moveTo>
                  <a:pt x="0" y="0"/>
                </a:moveTo>
                <a:lnTo>
                  <a:pt x="0" y="0"/>
                </a:lnTo>
                <a:lnTo>
                  <a:pt x="0" y="77"/>
                </a:lnTo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9" name="Freeform 88">
            <a:extLst>
              <a:ext uri="{FF2B5EF4-FFF2-40B4-BE49-F238E27FC236}">
                <a16:creationId xmlns:a16="http://schemas.microsoft.com/office/drawing/2014/main" id="{92FCFFCD-5BCD-4965-BC44-7680C6ED1802}"/>
              </a:ext>
            </a:extLst>
          </p:cNvPr>
          <p:cNvSpPr>
            <a:spLocks/>
          </p:cNvSpPr>
          <p:nvPr/>
        </p:nvSpPr>
        <p:spPr bwMode="auto">
          <a:xfrm>
            <a:off x="6942138" y="3870325"/>
            <a:ext cx="109538" cy="109538"/>
          </a:xfrm>
          <a:custGeom>
            <a:avLst/>
            <a:gdLst>
              <a:gd name="T0" fmla="*/ 113 w 116"/>
              <a:gd name="T1" fmla="*/ 53 h 116"/>
              <a:gd name="T2" fmla="*/ 113 w 116"/>
              <a:gd name="T3" fmla="*/ 53 h 116"/>
              <a:gd name="T4" fmla="*/ 64 w 116"/>
              <a:gd name="T5" fmla="*/ 113 h 116"/>
              <a:gd name="T6" fmla="*/ 3 w 116"/>
              <a:gd name="T7" fmla="*/ 63 h 116"/>
              <a:gd name="T8" fmla="*/ 53 w 116"/>
              <a:gd name="T9" fmla="*/ 3 h 116"/>
              <a:gd name="T10" fmla="*/ 113 w 116"/>
              <a:gd name="T11" fmla="*/ 53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6" h="116">
                <a:moveTo>
                  <a:pt x="113" y="53"/>
                </a:moveTo>
                <a:lnTo>
                  <a:pt x="113" y="53"/>
                </a:lnTo>
                <a:cubicBezTo>
                  <a:pt x="116" y="83"/>
                  <a:pt x="94" y="110"/>
                  <a:pt x="64" y="113"/>
                </a:cubicBezTo>
                <a:cubicBezTo>
                  <a:pt x="33" y="116"/>
                  <a:pt x="6" y="94"/>
                  <a:pt x="3" y="63"/>
                </a:cubicBezTo>
                <a:cubicBezTo>
                  <a:pt x="0" y="33"/>
                  <a:pt x="23" y="6"/>
                  <a:pt x="53" y="3"/>
                </a:cubicBezTo>
                <a:cubicBezTo>
                  <a:pt x="83" y="0"/>
                  <a:pt x="110" y="22"/>
                  <a:pt x="113" y="53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0" name="Freeform 89">
            <a:extLst>
              <a:ext uri="{FF2B5EF4-FFF2-40B4-BE49-F238E27FC236}">
                <a16:creationId xmlns:a16="http://schemas.microsoft.com/office/drawing/2014/main" id="{0ED77461-FDCE-4F49-A7AD-EAA41B4FDEC5}"/>
              </a:ext>
            </a:extLst>
          </p:cNvPr>
          <p:cNvSpPr>
            <a:spLocks/>
          </p:cNvSpPr>
          <p:nvPr/>
        </p:nvSpPr>
        <p:spPr bwMode="auto">
          <a:xfrm>
            <a:off x="6942138" y="3870325"/>
            <a:ext cx="109538" cy="109538"/>
          </a:xfrm>
          <a:custGeom>
            <a:avLst/>
            <a:gdLst>
              <a:gd name="T0" fmla="*/ 113 w 116"/>
              <a:gd name="T1" fmla="*/ 53 h 116"/>
              <a:gd name="T2" fmla="*/ 113 w 116"/>
              <a:gd name="T3" fmla="*/ 53 h 116"/>
              <a:gd name="T4" fmla="*/ 64 w 116"/>
              <a:gd name="T5" fmla="*/ 113 h 116"/>
              <a:gd name="T6" fmla="*/ 3 w 116"/>
              <a:gd name="T7" fmla="*/ 63 h 116"/>
              <a:gd name="T8" fmla="*/ 53 w 116"/>
              <a:gd name="T9" fmla="*/ 3 h 116"/>
              <a:gd name="T10" fmla="*/ 113 w 116"/>
              <a:gd name="T11" fmla="*/ 53 h 116"/>
              <a:gd name="T12" fmla="*/ 113 w 116"/>
              <a:gd name="T13" fmla="*/ 53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6" h="116">
                <a:moveTo>
                  <a:pt x="113" y="53"/>
                </a:moveTo>
                <a:lnTo>
                  <a:pt x="113" y="53"/>
                </a:lnTo>
                <a:cubicBezTo>
                  <a:pt x="116" y="83"/>
                  <a:pt x="94" y="110"/>
                  <a:pt x="64" y="113"/>
                </a:cubicBezTo>
                <a:cubicBezTo>
                  <a:pt x="33" y="116"/>
                  <a:pt x="6" y="94"/>
                  <a:pt x="3" y="63"/>
                </a:cubicBezTo>
                <a:cubicBezTo>
                  <a:pt x="0" y="33"/>
                  <a:pt x="23" y="6"/>
                  <a:pt x="53" y="3"/>
                </a:cubicBezTo>
                <a:cubicBezTo>
                  <a:pt x="83" y="0"/>
                  <a:pt x="110" y="22"/>
                  <a:pt x="113" y="53"/>
                </a:cubicBezTo>
                <a:lnTo>
                  <a:pt x="113" y="53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1" name="Freeform 90">
            <a:extLst>
              <a:ext uri="{FF2B5EF4-FFF2-40B4-BE49-F238E27FC236}">
                <a16:creationId xmlns:a16="http://schemas.microsoft.com/office/drawing/2014/main" id="{1270BCBB-1C4F-489E-9BA8-1BE678090702}"/>
              </a:ext>
            </a:extLst>
          </p:cNvPr>
          <p:cNvSpPr>
            <a:spLocks/>
          </p:cNvSpPr>
          <p:nvPr/>
        </p:nvSpPr>
        <p:spPr bwMode="auto">
          <a:xfrm>
            <a:off x="7085013" y="3841750"/>
            <a:ext cx="61913" cy="36513"/>
          </a:xfrm>
          <a:custGeom>
            <a:avLst/>
            <a:gdLst>
              <a:gd name="T0" fmla="*/ 66 w 66"/>
              <a:gd name="T1" fmla="*/ 0 h 39"/>
              <a:gd name="T2" fmla="*/ 66 w 66"/>
              <a:gd name="T3" fmla="*/ 0 h 39"/>
              <a:gd name="T4" fmla="*/ 0 w 66"/>
              <a:gd name="T5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6" h="39">
                <a:moveTo>
                  <a:pt x="66" y="0"/>
                </a:moveTo>
                <a:lnTo>
                  <a:pt x="66" y="0"/>
                </a:lnTo>
                <a:lnTo>
                  <a:pt x="0" y="39"/>
                </a:lnTo>
              </a:path>
            </a:pathLst>
          </a:custGeom>
          <a:solidFill>
            <a:srgbClr val="AA1133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2" name="Freeform 91">
            <a:extLst>
              <a:ext uri="{FF2B5EF4-FFF2-40B4-BE49-F238E27FC236}">
                <a16:creationId xmlns:a16="http://schemas.microsoft.com/office/drawing/2014/main" id="{48941268-805E-431F-A180-9F52A703A152}"/>
              </a:ext>
            </a:extLst>
          </p:cNvPr>
          <p:cNvSpPr>
            <a:spLocks/>
          </p:cNvSpPr>
          <p:nvPr/>
        </p:nvSpPr>
        <p:spPr bwMode="auto">
          <a:xfrm>
            <a:off x="7085013" y="3841750"/>
            <a:ext cx="61913" cy="36513"/>
          </a:xfrm>
          <a:custGeom>
            <a:avLst/>
            <a:gdLst>
              <a:gd name="T0" fmla="*/ 66 w 66"/>
              <a:gd name="T1" fmla="*/ 0 h 39"/>
              <a:gd name="T2" fmla="*/ 66 w 66"/>
              <a:gd name="T3" fmla="*/ 0 h 39"/>
              <a:gd name="T4" fmla="*/ 0 w 66"/>
              <a:gd name="T5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6" h="39">
                <a:moveTo>
                  <a:pt x="66" y="0"/>
                </a:moveTo>
                <a:lnTo>
                  <a:pt x="66" y="0"/>
                </a:lnTo>
                <a:lnTo>
                  <a:pt x="0" y="39"/>
                </a:lnTo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3" name="Freeform 92">
            <a:extLst>
              <a:ext uri="{FF2B5EF4-FFF2-40B4-BE49-F238E27FC236}">
                <a16:creationId xmlns:a16="http://schemas.microsoft.com/office/drawing/2014/main" id="{DE1476E1-09DD-4BF2-A7E5-8FE275D75FE1}"/>
              </a:ext>
            </a:extLst>
          </p:cNvPr>
          <p:cNvSpPr>
            <a:spLocks/>
          </p:cNvSpPr>
          <p:nvPr/>
        </p:nvSpPr>
        <p:spPr bwMode="auto">
          <a:xfrm>
            <a:off x="6908800" y="3506788"/>
            <a:ext cx="149225" cy="149225"/>
          </a:xfrm>
          <a:custGeom>
            <a:avLst/>
            <a:gdLst>
              <a:gd name="T0" fmla="*/ 158 w 159"/>
              <a:gd name="T1" fmla="*/ 77 h 159"/>
              <a:gd name="T2" fmla="*/ 158 w 159"/>
              <a:gd name="T3" fmla="*/ 77 h 159"/>
              <a:gd name="T4" fmla="*/ 82 w 159"/>
              <a:gd name="T5" fmla="*/ 158 h 159"/>
              <a:gd name="T6" fmla="*/ 1 w 159"/>
              <a:gd name="T7" fmla="*/ 82 h 159"/>
              <a:gd name="T8" fmla="*/ 77 w 159"/>
              <a:gd name="T9" fmla="*/ 1 h 159"/>
              <a:gd name="T10" fmla="*/ 158 w 159"/>
              <a:gd name="T11" fmla="*/ 77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9" h="159">
                <a:moveTo>
                  <a:pt x="158" y="77"/>
                </a:moveTo>
                <a:lnTo>
                  <a:pt x="158" y="77"/>
                </a:lnTo>
                <a:cubicBezTo>
                  <a:pt x="159" y="120"/>
                  <a:pt x="125" y="157"/>
                  <a:pt x="82" y="158"/>
                </a:cubicBezTo>
                <a:cubicBezTo>
                  <a:pt x="39" y="159"/>
                  <a:pt x="2" y="125"/>
                  <a:pt x="1" y="82"/>
                </a:cubicBezTo>
                <a:cubicBezTo>
                  <a:pt x="0" y="39"/>
                  <a:pt x="34" y="3"/>
                  <a:pt x="77" y="1"/>
                </a:cubicBezTo>
                <a:cubicBezTo>
                  <a:pt x="120" y="0"/>
                  <a:pt x="156" y="34"/>
                  <a:pt x="158" y="77"/>
                </a:cubicBezTo>
                <a:close/>
              </a:path>
            </a:pathLst>
          </a:custGeom>
          <a:solidFill>
            <a:srgbClr val="B818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4" name="Freeform 93">
            <a:extLst>
              <a:ext uri="{FF2B5EF4-FFF2-40B4-BE49-F238E27FC236}">
                <a16:creationId xmlns:a16="http://schemas.microsoft.com/office/drawing/2014/main" id="{FCFA5E1E-BB27-4534-9205-9E3FA6858F75}"/>
              </a:ext>
            </a:extLst>
          </p:cNvPr>
          <p:cNvSpPr>
            <a:spLocks/>
          </p:cNvSpPr>
          <p:nvPr/>
        </p:nvSpPr>
        <p:spPr bwMode="auto">
          <a:xfrm>
            <a:off x="6908800" y="3506788"/>
            <a:ext cx="149225" cy="149225"/>
          </a:xfrm>
          <a:custGeom>
            <a:avLst/>
            <a:gdLst>
              <a:gd name="T0" fmla="*/ 158 w 159"/>
              <a:gd name="T1" fmla="*/ 77 h 159"/>
              <a:gd name="T2" fmla="*/ 158 w 159"/>
              <a:gd name="T3" fmla="*/ 77 h 159"/>
              <a:gd name="T4" fmla="*/ 82 w 159"/>
              <a:gd name="T5" fmla="*/ 158 h 159"/>
              <a:gd name="T6" fmla="*/ 1 w 159"/>
              <a:gd name="T7" fmla="*/ 82 h 159"/>
              <a:gd name="T8" fmla="*/ 77 w 159"/>
              <a:gd name="T9" fmla="*/ 1 h 159"/>
              <a:gd name="T10" fmla="*/ 158 w 159"/>
              <a:gd name="T11" fmla="*/ 77 h 159"/>
              <a:gd name="T12" fmla="*/ 158 w 159"/>
              <a:gd name="T13" fmla="*/ 77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9" h="159">
                <a:moveTo>
                  <a:pt x="158" y="77"/>
                </a:moveTo>
                <a:lnTo>
                  <a:pt x="158" y="77"/>
                </a:lnTo>
                <a:cubicBezTo>
                  <a:pt x="159" y="120"/>
                  <a:pt x="125" y="157"/>
                  <a:pt x="82" y="158"/>
                </a:cubicBezTo>
                <a:cubicBezTo>
                  <a:pt x="39" y="159"/>
                  <a:pt x="2" y="125"/>
                  <a:pt x="1" y="82"/>
                </a:cubicBezTo>
                <a:cubicBezTo>
                  <a:pt x="0" y="39"/>
                  <a:pt x="34" y="3"/>
                  <a:pt x="77" y="1"/>
                </a:cubicBezTo>
                <a:cubicBezTo>
                  <a:pt x="120" y="0"/>
                  <a:pt x="156" y="34"/>
                  <a:pt x="158" y="77"/>
                </a:cubicBezTo>
                <a:lnTo>
                  <a:pt x="158" y="77"/>
                </a:lnTo>
                <a:close/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5" name="Freeform 94">
            <a:extLst>
              <a:ext uri="{FF2B5EF4-FFF2-40B4-BE49-F238E27FC236}">
                <a16:creationId xmlns:a16="http://schemas.microsoft.com/office/drawing/2014/main" id="{F1789350-2FDC-45D8-A327-7517CFBDAC09}"/>
              </a:ext>
            </a:extLst>
          </p:cNvPr>
          <p:cNvSpPr>
            <a:spLocks/>
          </p:cNvSpPr>
          <p:nvPr/>
        </p:nvSpPr>
        <p:spPr bwMode="auto">
          <a:xfrm>
            <a:off x="7085013" y="3651250"/>
            <a:ext cx="58738" cy="41275"/>
          </a:xfrm>
          <a:custGeom>
            <a:avLst/>
            <a:gdLst>
              <a:gd name="T0" fmla="*/ 63 w 63"/>
              <a:gd name="T1" fmla="*/ 44 h 44"/>
              <a:gd name="T2" fmla="*/ 63 w 63"/>
              <a:gd name="T3" fmla="*/ 44 h 44"/>
              <a:gd name="T4" fmla="*/ 0 w 63"/>
              <a:gd name="T5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3" h="44">
                <a:moveTo>
                  <a:pt x="63" y="44"/>
                </a:moveTo>
                <a:lnTo>
                  <a:pt x="63" y="44"/>
                </a:lnTo>
                <a:lnTo>
                  <a:pt x="0" y="0"/>
                </a:lnTo>
              </a:path>
            </a:pathLst>
          </a:custGeom>
          <a:solidFill>
            <a:srgbClr val="AA1133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" name="Freeform 95">
            <a:extLst>
              <a:ext uri="{FF2B5EF4-FFF2-40B4-BE49-F238E27FC236}">
                <a16:creationId xmlns:a16="http://schemas.microsoft.com/office/drawing/2014/main" id="{99E6541F-9427-4133-8B52-38F84EC0FDCC}"/>
              </a:ext>
            </a:extLst>
          </p:cNvPr>
          <p:cNvSpPr>
            <a:spLocks/>
          </p:cNvSpPr>
          <p:nvPr/>
        </p:nvSpPr>
        <p:spPr bwMode="auto">
          <a:xfrm>
            <a:off x="7085013" y="3651250"/>
            <a:ext cx="58738" cy="41275"/>
          </a:xfrm>
          <a:custGeom>
            <a:avLst/>
            <a:gdLst>
              <a:gd name="T0" fmla="*/ 63 w 63"/>
              <a:gd name="T1" fmla="*/ 44 h 44"/>
              <a:gd name="T2" fmla="*/ 63 w 63"/>
              <a:gd name="T3" fmla="*/ 44 h 44"/>
              <a:gd name="T4" fmla="*/ 0 w 63"/>
              <a:gd name="T5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3" h="44">
                <a:moveTo>
                  <a:pt x="63" y="44"/>
                </a:moveTo>
                <a:lnTo>
                  <a:pt x="63" y="44"/>
                </a:lnTo>
                <a:lnTo>
                  <a:pt x="0" y="0"/>
                </a:lnTo>
              </a:path>
            </a:pathLst>
          </a:custGeom>
          <a:noFill/>
          <a:ln w="174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7" name="Freeform 96">
            <a:extLst>
              <a:ext uri="{FF2B5EF4-FFF2-40B4-BE49-F238E27FC236}">
                <a16:creationId xmlns:a16="http://schemas.microsoft.com/office/drawing/2014/main" id="{B1A508BE-1743-4D5A-BA01-0EA26728FB7C}"/>
              </a:ext>
            </a:extLst>
          </p:cNvPr>
          <p:cNvSpPr>
            <a:spLocks/>
          </p:cNvSpPr>
          <p:nvPr/>
        </p:nvSpPr>
        <p:spPr bwMode="auto">
          <a:xfrm>
            <a:off x="6072188" y="3606800"/>
            <a:ext cx="414338" cy="411163"/>
          </a:xfrm>
          <a:custGeom>
            <a:avLst/>
            <a:gdLst>
              <a:gd name="T0" fmla="*/ 0 w 443"/>
              <a:gd name="T1" fmla="*/ 313 h 438"/>
              <a:gd name="T2" fmla="*/ 0 w 443"/>
              <a:gd name="T3" fmla="*/ 313 h 438"/>
              <a:gd name="T4" fmla="*/ 153 w 443"/>
              <a:gd name="T5" fmla="*/ 313 h 438"/>
              <a:gd name="T6" fmla="*/ 153 w 443"/>
              <a:gd name="T7" fmla="*/ 438 h 438"/>
              <a:gd name="T8" fmla="*/ 443 w 443"/>
              <a:gd name="T9" fmla="*/ 219 h 438"/>
              <a:gd name="T10" fmla="*/ 153 w 443"/>
              <a:gd name="T11" fmla="*/ 0 h 438"/>
              <a:gd name="T12" fmla="*/ 153 w 443"/>
              <a:gd name="T13" fmla="*/ 124 h 438"/>
              <a:gd name="T14" fmla="*/ 0 w 443"/>
              <a:gd name="T15" fmla="*/ 124 h 438"/>
              <a:gd name="T16" fmla="*/ 0 w 443"/>
              <a:gd name="T17" fmla="*/ 313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3" h="438">
                <a:moveTo>
                  <a:pt x="0" y="313"/>
                </a:moveTo>
                <a:lnTo>
                  <a:pt x="0" y="313"/>
                </a:lnTo>
                <a:lnTo>
                  <a:pt x="153" y="313"/>
                </a:lnTo>
                <a:lnTo>
                  <a:pt x="153" y="438"/>
                </a:lnTo>
                <a:lnTo>
                  <a:pt x="443" y="219"/>
                </a:lnTo>
                <a:lnTo>
                  <a:pt x="153" y="0"/>
                </a:lnTo>
                <a:lnTo>
                  <a:pt x="153" y="124"/>
                </a:lnTo>
                <a:lnTo>
                  <a:pt x="0" y="124"/>
                </a:lnTo>
                <a:lnTo>
                  <a:pt x="0" y="313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" name="Freeform 97">
            <a:extLst>
              <a:ext uri="{FF2B5EF4-FFF2-40B4-BE49-F238E27FC236}">
                <a16:creationId xmlns:a16="http://schemas.microsoft.com/office/drawing/2014/main" id="{AD8A2949-FE45-44A4-8CF5-5AB9C1FB7F1B}"/>
              </a:ext>
            </a:extLst>
          </p:cNvPr>
          <p:cNvSpPr>
            <a:spLocks/>
          </p:cNvSpPr>
          <p:nvPr/>
        </p:nvSpPr>
        <p:spPr bwMode="auto">
          <a:xfrm>
            <a:off x="4530725" y="3708400"/>
            <a:ext cx="103188" cy="206375"/>
          </a:xfrm>
          <a:custGeom>
            <a:avLst/>
            <a:gdLst>
              <a:gd name="T0" fmla="*/ 0 w 110"/>
              <a:gd name="T1" fmla="*/ 0 h 219"/>
              <a:gd name="T2" fmla="*/ 0 w 110"/>
              <a:gd name="T3" fmla="*/ 0 h 219"/>
              <a:gd name="T4" fmla="*/ 110 w 110"/>
              <a:gd name="T5" fmla="*/ 113 h 219"/>
              <a:gd name="T6" fmla="*/ 0 w 110"/>
              <a:gd name="T7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0" h="219">
                <a:moveTo>
                  <a:pt x="0" y="0"/>
                </a:moveTo>
                <a:lnTo>
                  <a:pt x="0" y="0"/>
                </a:lnTo>
                <a:lnTo>
                  <a:pt x="110" y="113"/>
                </a:lnTo>
                <a:lnTo>
                  <a:pt x="0" y="219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" name="Freeform 98">
            <a:extLst>
              <a:ext uri="{FF2B5EF4-FFF2-40B4-BE49-F238E27FC236}">
                <a16:creationId xmlns:a16="http://schemas.microsoft.com/office/drawing/2014/main" id="{3044F4D0-5710-4F9F-8516-051C5EEAD863}"/>
              </a:ext>
            </a:extLst>
          </p:cNvPr>
          <p:cNvSpPr>
            <a:spLocks/>
          </p:cNvSpPr>
          <p:nvPr/>
        </p:nvSpPr>
        <p:spPr bwMode="auto">
          <a:xfrm>
            <a:off x="2868613" y="3811588"/>
            <a:ext cx="519113" cy="0"/>
          </a:xfrm>
          <a:custGeom>
            <a:avLst/>
            <a:gdLst>
              <a:gd name="T0" fmla="*/ 0 w 555"/>
              <a:gd name="T1" fmla="*/ 0 w 555"/>
              <a:gd name="T2" fmla="*/ 555 w 555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55">
                <a:moveTo>
                  <a:pt x="0" y="0"/>
                </a:moveTo>
                <a:lnTo>
                  <a:pt x="0" y="0"/>
                </a:lnTo>
                <a:lnTo>
                  <a:pt x="555" y="0"/>
                </a:lnTo>
              </a:path>
            </a:pathLst>
          </a:custGeom>
          <a:solidFill>
            <a:srgbClr val="EEAA0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0" name="Freeform 99">
            <a:extLst>
              <a:ext uri="{FF2B5EF4-FFF2-40B4-BE49-F238E27FC236}">
                <a16:creationId xmlns:a16="http://schemas.microsoft.com/office/drawing/2014/main" id="{86C69E76-DA69-4D3E-BE63-A6126BAF52E3}"/>
              </a:ext>
            </a:extLst>
          </p:cNvPr>
          <p:cNvSpPr>
            <a:spLocks/>
          </p:cNvSpPr>
          <p:nvPr/>
        </p:nvSpPr>
        <p:spPr bwMode="auto">
          <a:xfrm>
            <a:off x="2857500" y="3798888"/>
            <a:ext cx="20638" cy="25400"/>
          </a:xfrm>
          <a:custGeom>
            <a:avLst/>
            <a:gdLst>
              <a:gd name="T0" fmla="*/ 12 w 23"/>
              <a:gd name="T1" fmla="*/ 27 h 27"/>
              <a:gd name="T2" fmla="*/ 12 w 23"/>
              <a:gd name="T3" fmla="*/ 27 h 27"/>
              <a:gd name="T4" fmla="*/ 0 w 23"/>
              <a:gd name="T5" fmla="*/ 20 h 27"/>
              <a:gd name="T6" fmla="*/ 0 w 23"/>
              <a:gd name="T7" fmla="*/ 7 h 27"/>
              <a:gd name="T8" fmla="*/ 12 w 23"/>
              <a:gd name="T9" fmla="*/ 0 h 27"/>
              <a:gd name="T10" fmla="*/ 12 w 23"/>
              <a:gd name="T11" fmla="*/ 0 h 27"/>
              <a:gd name="T12" fmla="*/ 23 w 23"/>
              <a:gd name="T13" fmla="*/ 7 h 27"/>
              <a:gd name="T14" fmla="*/ 23 w 23"/>
              <a:gd name="T15" fmla="*/ 20 h 27"/>
              <a:gd name="T16" fmla="*/ 12 w 23"/>
              <a:gd name="T17" fmla="*/ 27 h 27"/>
              <a:gd name="T18" fmla="*/ 12 w 23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" h="27">
                <a:moveTo>
                  <a:pt x="12" y="27"/>
                </a:moveTo>
                <a:lnTo>
                  <a:pt x="12" y="27"/>
                </a:lnTo>
                <a:lnTo>
                  <a:pt x="0" y="20"/>
                </a:lnTo>
                <a:lnTo>
                  <a:pt x="0" y="7"/>
                </a:lnTo>
                <a:lnTo>
                  <a:pt x="12" y="0"/>
                </a:lnTo>
                <a:lnTo>
                  <a:pt x="12" y="0"/>
                </a:lnTo>
                <a:lnTo>
                  <a:pt x="23" y="7"/>
                </a:lnTo>
                <a:lnTo>
                  <a:pt x="23" y="20"/>
                </a:lnTo>
                <a:lnTo>
                  <a:pt x="12" y="27"/>
                </a:lnTo>
                <a:lnTo>
                  <a:pt x="12" y="27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1" name="Freeform 100">
            <a:extLst>
              <a:ext uri="{FF2B5EF4-FFF2-40B4-BE49-F238E27FC236}">
                <a16:creationId xmlns:a16="http://schemas.microsoft.com/office/drawing/2014/main" id="{27246E96-8BD7-4639-84B7-A474F275A777}"/>
              </a:ext>
            </a:extLst>
          </p:cNvPr>
          <p:cNvSpPr>
            <a:spLocks noEditPoints="1"/>
          </p:cNvSpPr>
          <p:nvPr/>
        </p:nvSpPr>
        <p:spPr bwMode="auto">
          <a:xfrm>
            <a:off x="2933700" y="3811588"/>
            <a:ext cx="396875" cy="0"/>
          </a:xfrm>
          <a:custGeom>
            <a:avLst/>
            <a:gdLst>
              <a:gd name="T0" fmla="*/ 0 w 426"/>
              <a:gd name="T1" fmla="*/ 0 w 426"/>
              <a:gd name="T2" fmla="*/ 13 w 426"/>
              <a:gd name="T3" fmla="*/ 83 w 426"/>
              <a:gd name="T4" fmla="*/ 83 w 426"/>
              <a:gd name="T5" fmla="*/ 96 w 426"/>
              <a:gd name="T6" fmla="*/ 165 w 426"/>
              <a:gd name="T7" fmla="*/ 165 w 426"/>
              <a:gd name="T8" fmla="*/ 179 w 426"/>
              <a:gd name="T9" fmla="*/ 248 w 426"/>
              <a:gd name="T10" fmla="*/ 248 w 426"/>
              <a:gd name="T11" fmla="*/ 261 w 426"/>
              <a:gd name="T12" fmla="*/ 330 w 426"/>
              <a:gd name="T13" fmla="*/ 330 w 426"/>
              <a:gd name="T14" fmla="*/ 344 w 426"/>
              <a:gd name="T15" fmla="*/ 413 w 426"/>
              <a:gd name="T16" fmla="*/ 413 w 426"/>
              <a:gd name="T17" fmla="*/ 426 w 42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  <a:cxn ang="0">
                <a:pos x="T5" y="0"/>
              </a:cxn>
              <a:cxn ang="0">
                <a:pos x="T6" y="0"/>
              </a:cxn>
              <a:cxn ang="0">
                <a:pos x="T7" y="0"/>
              </a:cxn>
              <a:cxn ang="0">
                <a:pos x="T8" y="0"/>
              </a:cxn>
              <a:cxn ang="0">
                <a:pos x="T9" y="0"/>
              </a:cxn>
              <a:cxn ang="0">
                <a:pos x="T10" y="0"/>
              </a:cxn>
              <a:cxn ang="0">
                <a:pos x="T11" y="0"/>
              </a:cxn>
              <a:cxn ang="0">
                <a:pos x="T12" y="0"/>
              </a:cxn>
              <a:cxn ang="0">
                <a:pos x="T13" y="0"/>
              </a:cxn>
              <a:cxn ang="0">
                <a:pos x="T14" y="0"/>
              </a:cxn>
              <a:cxn ang="0">
                <a:pos x="T15" y="0"/>
              </a:cxn>
              <a:cxn ang="0">
                <a:pos x="T16" y="0"/>
              </a:cxn>
              <a:cxn ang="0">
                <a:pos x="T17" y="0"/>
              </a:cxn>
            </a:cxnLst>
            <a:rect l="0" t="0" r="r" b="b"/>
            <a:pathLst>
              <a:path w="426">
                <a:moveTo>
                  <a:pt x="0" y="0"/>
                </a:moveTo>
                <a:lnTo>
                  <a:pt x="0" y="0"/>
                </a:lnTo>
                <a:lnTo>
                  <a:pt x="13" y="0"/>
                </a:lnTo>
                <a:moveTo>
                  <a:pt x="83" y="0"/>
                </a:moveTo>
                <a:lnTo>
                  <a:pt x="83" y="0"/>
                </a:lnTo>
                <a:lnTo>
                  <a:pt x="96" y="0"/>
                </a:lnTo>
                <a:moveTo>
                  <a:pt x="165" y="0"/>
                </a:moveTo>
                <a:lnTo>
                  <a:pt x="165" y="0"/>
                </a:lnTo>
                <a:lnTo>
                  <a:pt x="179" y="0"/>
                </a:lnTo>
                <a:moveTo>
                  <a:pt x="248" y="0"/>
                </a:moveTo>
                <a:lnTo>
                  <a:pt x="248" y="0"/>
                </a:lnTo>
                <a:lnTo>
                  <a:pt x="261" y="0"/>
                </a:lnTo>
                <a:moveTo>
                  <a:pt x="330" y="0"/>
                </a:moveTo>
                <a:lnTo>
                  <a:pt x="330" y="0"/>
                </a:lnTo>
                <a:lnTo>
                  <a:pt x="344" y="0"/>
                </a:lnTo>
                <a:moveTo>
                  <a:pt x="413" y="0"/>
                </a:moveTo>
                <a:lnTo>
                  <a:pt x="413" y="0"/>
                </a:lnTo>
                <a:lnTo>
                  <a:pt x="426" y="0"/>
                </a:lnTo>
              </a:path>
            </a:pathLst>
          </a:custGeom>
          <a:noFill/>
          <a:ln w="23813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" name="Freeform 101">
            <a:extLst>
              <a:ext uri="{FF2B5EF4-FFF2-40B4-BE49-F238E27FC236}">
                <a16:creationId xmlns:a16="http://schemas.microsoft.com/office/drawing/2014/main" id="{D56391C6-159A-430F-80B3-FBF7D544F9F5}"/>
              </a:ext>
            </a:extLst>
          </p:cNvPr>
          <p:cNvSpPr>
            <a:spLocks/>
          </p:cNvSpPr>
          <p:nvPr/>
        </p:nvSpPr>
        <p:spPr bwMode="auto">
          <a:xfrm>
            <a:off x="3376613" y="3798888"/>
            <a:ext cx="22225" cy="25400"/>
          </a:xfrm>
          <a:custGeom>
            <a:avLst/>
            <a:gdLst>
              <a:gd name="T0" fmla="*/ 11 w 23"/>
              <a:gd name="T1" fmla="*/ 27 h 27"/>
              <a:gd name="T2" fmla="*/ 11 w 23"/>
              <a:gd name="T3" fmla="*/ 27 h 27"/>
              <a:gd name="T4" fmla="*/ 0 w 23"/>
              <a:gd name="T5" fmla="*/ 20 h 27"/>
              <a:gd name="T6" fmla="*/ 0 w 23"/>
              <a:gd name="T7" fmla="*/ 7 h 27"/>
              <a:gd name="T8" fmla="*/ 11 w 23"/>
              <a:gd name="T9" fmla="*/ 0 h 27"/>
              <a:gd name="T10" fmla="*/ 11 w 23"/>
              <a:gd name="T11" fmla="*/ 0 h 27"/>
              <a:gd name="T12" fmla="*/ 23 w 23"/>
              <a:gd name="T13" fmla="*/ 7 h 27"/>
              <a:gd name="T14" fmla="*/ 23 w 23"/>
              <a:gd name="T15" fmla="*/ 20 h 27"/>
              <a:gd name="T16" fmla="*/ 11 w 23"/>
              <a:gd name="T17" fmla="*/ 27 h 27"/>
              <a:gd name="T18" fmla="*/ 11 w 23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" h="27">
                <a:moveTo>
                  <a:pt x="11" y="27"/>
                </a:moveTo>
                <a:lnTo>
                  <a:pt x="11" y="27"/>
                </a:lnTo>
                <a:lnTo>
                  <a:pt x="0" y="20"/>
                </a:lnTo>
                <a:lnTo>
                  <a:pt x="0" y="7"/>
                </a:lnTo>
                <a:lnTo>
                  <a:pt x="11" y="0"/>
                </a:lnTo>
                <a:lnTo>
                  <a:pt x="11" y="0"/>
                </a:lnTo>
                <a:lnTo>
                  <a:pt x="23" y="7"/>
                </a:lnTo>
                <a:lnTo>
                  <a:pt x="23" y="20"/>
                </a:lnTo>
                <a:lnTo>
                  <a:pt x="11" y="27"/>
                </a:lnTo>
                <a:lnTo>
                  <a:pt x="11" y="27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3" name="Freeform 102">
            <a:extLst>
              <a:ext uri="{FF2B5EF4-FFF2-40B4-BE49-F238E27FC236}">
                <a16:creationId xmlns:a16="http://schemas.microsoft.com/office/drawing/2014/main" id="{F853895B-F206-4B5B-BFD6-D2EEFA05F13D}"/>
              </a:ext>
            </a:extLst>
          </p:cNvPr>
          <p:cNvSpPr>
            <a:spLocks/>
          </p:cNvSpPr>
          <p:nvPr/>
        </p:nvSpPr>
        <p:spPr bwMode="auto">
          <a:xfrm>
            <a:off x="3063875" y="3708400"/>
            <a:ext cx="103188" cy="206375"/>
          </a:xfrm>
          <a:custGeom>
            <a:avLst/>
            <a:gdLst>
              <a:gd name="T0" fmla="*/ 0 w 111"/>
              <a:gd name="T1" fmla="*/ 0 h 219"/>
              <a:gd name="T2" fmla="*/ 0 w 111"/>
              <a:gd name="T3" fmla="*/ 0 h 219"/>
              <a:gd name="T4" fmla="*/ 111 w 111"/>
              <a:gd name="T5" fmla="*/ 113 h 219"/>
              <a:gd name="T6" fmla="*/ 0 w 111"/>
              <a:gd name="T7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" h="219">
                <a:moveTo>
                  <a:pt x="0" y="0"/>
                </a:moveTo>
                <a:lnTo>
                  <a:pt x="0" y="0"/>
                </a:lnTo>
                <a:lnTo>
                  <a:pt x="111" y="113"/>
                </a:lnTo>
                <a:lnTo>
                  <a:pt x="0" y="219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4" name="Freeform 103">
            <a:extLst>
              <a:ext uri="{FF2B5EF4-FFF2-40B4-BE49-F238E27FC236}">
                <a16:creationId xmlns:a16="http://schemas.microsoft.com/office/drawing/2014/main" id="{6461B1B1-C216-419D-B01D-D553C3111B97}"/>
              </a:ext>
            </a:extLst>
          </p:cNvPr>
          <p:cNvSpPr>
            <a:spLocks/>
          </p:cNvSpPr>
          <p:nvPr/>
        </p:nvSpPr>
        <p:spPr bwMode="auto">
          <a:xfrm>
            <a:off x="1401763" y="3811588"/>
            <a:ext cx="519113" cy="0"/>
          </a:xfrm>
          <a:custGeom>
            <a:avLst/>
            <a:gdLst>
              <a:gd name="T0" fmla="*/ 0 w 555"/>
              <a:gd name="T1" fmla="*/ 0 w 555"/>
              <a:gd name="T2" fmla="*/ 555 w 555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55">
                <a:moveTo>
                  <a:pt x="0" y="0"/>
                </a:moveTo>
                <a:lnTo>
                  <a:pt x="0" y="0"/>
                </a:lnTo>
                <a:lnTo>
                  <a:pt x="555" y="0"/>
                </a:lnTo>
              </a:path>
            </a:pathLst>
          </a:custGeom>
          <a:solidFill>
            <a:srgbClr val="EEAA0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5" name="Freeform 104">
            <a:extLst>
              <a:ext uri="{FF2B5EF4-FFF2-40B4-BE49-F238E27FC236}">
                <a16:creationId xmlns:a16="http://schemas.microsoft.com/office/drawing/2014/main" id="{F2B6BFCD-804B-492B-A5C6-B9C8A3A1D19E}"/>
              </a:ext>
            </a:extLst>
          </p:cNvPr>
          <p:cNvSpPr>
            <a:spLocks/>
          </p:cNvSpPr>
          <p:nvPr/>
        </p:nvSpPr>
        <p:spPr bwMode="auto">
          <a:xfrm>
            <a:off x="1390650" y="3798888"/>
            <a:ext cx="20638" cy="25400"/>
          </a:xfrm>
          <a:custGeom>
            <a:avLst/>
            <a:gdLst>
              <a:gd name="T0" fmla="*/ 12 w 23"/>
              <a:gd name="T1" fmla="*/ 27 h 27"/>
              <a:gd name="T2" fmla="*/ 12 w 23"/>
              <a:gd name="T3" fmla="*/ 27 h 27"/>
              <a:gd name="T4" fmla="*/ 0 w 23"/>
              <a:gd name="T5" fmla="*/ 20 h 27"/>
              <a:gd name="T6" fmla="*/ 0 w 23"/>
              <a:gd name="T7" fmla="*/ 7 h 27"/>
              <a:gd name="T8" fmla="*/ 12 w 23"/>
              <a:gd name="T9" fmla="*/ 0 h 27"/>
              <a:gd name="T10" fmla="*/ 12 w 23"/>
              <a:gd name="T11" fmla="*/ 0 h 27"/>
              <a:gd name="T12" fmla="*/ 23 w 23"/>
              <a:gd name="T13" fmla="*/ 7 h 27"/>
              <a:gd name="T14" fmla="*/ 23 w 23"/>
              <a:gd name="T15" fmla="*/ 20 h 27"/>
              <a:gd name="T16" fmla="*/ 12 w 23"/>
              <a:gd name="T17" fmla="*/ 27 h 27"/>
              <a:gd name="T18" fmla="*/ 12 w 23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" h="27">
                <a:moveTo>
                  <a:pt x="12" y="27"/>
                </a:moveTo>
                <a:lnTo>
                  <a:pt x="12" y="27"/>
                </a:lnTo>
                <a:lnTo>
                  <a:pt x="0" y="20"/>
                </a:lnTo>
                <a:lnTo>
                  <a:pt x="0" y="7"/>
                </a:lnTo>
                <a:lnTo>
                  <a:pt x="12" y="0"/>
                </a:lnTo>
                <a:lnTo>
                  <a:pt x="12" y="0"/>
                </a:lnTo>
                <a:lnTo>
                  <a:pt x="23" y="7"/>
                </a:lnTo>
                <a:lnTo>
                  <a:pt x="23" y="20"/>
                </a:lnTo>
                <a:lnTo>
                  <a:pt x="12" y="27"/>
                </a:lnTo>
                <a:lnTo>
                  <a:pt x="12" y="27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6" name="Freeform 105">
            <a:extLst>
              <a:ext uri="{FF2B5EF4-FFF2-40B4-BE49-F238E27FC236}">
                <a16:creationId xmlns:a16="http://schemas.microsoft.com/office/drawing/2014/main" id="{64220131-7587-4C91-903F-8511CDEA8547}"/>
              </a:ext>
            </a:extLst>
          </p:cNvPr>
          <p:cNvSpPr>
            <a:spLocks noEditPoints="1"/>
          </p:cNvSpPr>
          <p:nvPr/>
        </p:nvSpPr>
        <p:spPr bwMode="auto">
          <a:xfrm>
            <a:off x="1465263" y="3811588"/>
            <a:ext cx="400050" cy="0"/>
          </a:xfrm>
          <a:custGeom>
            <a:avLst/>
            <a:gdLst>
              <a:gd name="T0" fmla="*/ 0 w 427"/>
              <a:gd name="T1" fmla="*/ 0 w 427"/>
              <a:gd name="T2" fmla="*/ 14 w 427"/>
              <a:gd name="T3" fmla="*/ 83 w 427"/>
              <a:gd name="T4" fmla="*/ 83 w 427"/>
              <a:gd name="T5" fmla="*/ 96 w 427"/>
              <a:gd name="T6" fmla="*/ 165 w 427"/>
              <a:gd name="T7" fmla="*/ 165 w 427"/>
              <a:gd name="T8" fmla="*/ 179 w 427"/>
              <a:gd name="T9" fmla="*/ 248 w 427"/>
              <a:gd name="T10" fmla="*/ 248 w 427"/>
              <a:gd name="T11" fmla="*/ 261 w 427"/>
              <a:gd name="T12" fmla="*/ 331 w 427"/>
              <a:gd name="T13" fmla="*/ 331 w 427"/>
              <a:gd name="T14" fmla="*/ 344 w 427"/>
              <a:gd name="T15" fmla="*/ 413 w 427"/>
              <a:gd name="T16" fmla="*/ 413 w 427"/>
              <a:gd name="T17" fmla="*/ 427 w 427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  <a:cxn ang="0">
                <a:pos x="T5" y="0"/>
              </a:cxn>
              <a:cxn ang="0">
                <a:pos x="T6" y="0"/>
              </a:cxn>
              <a:cxn ang="0">
                <a:pos x="T7" y="0"/>
              </a:cxn>
              <a:cxn ang="0">
                <a:pos x="T8" y="0"/>
              </a:cxn>
              <a:cxn ang="0">
                <a:pos x="T9" y="0"/>
              </a:cxn>
              <a:cxn ang="0">
                <a:pos x="T10" y="0"/>
              </a:cxn>
              <a:cxn ang="0">
                <a:pos x="T11" y="0"/>
              </a:cxn>
              <a:cxn ang="0">
                <a:pos x="T12" y="0"/>
              </a:cxn>
              <a:cxn ang="0">
                <a:pos x="T13" y="0"/>
              </a:cxn>
              <a:cxn ang="0">
                <a:pos x="T14" y="0"/>
              </a:cxn>
              <a:cxn ang="0">
                <a:pos x="T15" y="0"/>
              </a:cxn>
              <a:cxn ang="0">
                <a:pos x="T16" y="0"/>
              </a:cxn>
              <a:cxn ang="0">
                <a:pos x="T17" y="0"/>
              </a:cxn>
            </a:cxnLst>
            <a:rect l="0" t="0" r="r" b="b"/>
            <a:pathLst>
              <a:path w="427">
                <a:moveTo>
                  <a:pt x="0" y="0"/>
                </a:moveTo>
                <a:lnTo>
                  <a:pt x="0" y="0"/>
                </a:lnTo>
                <a:lnTo>
                  <a:pt x="14" y="0"/>
                </a:lnTo>
                <a:moveTo>
                  <a:pt x="83" y="0"/>
                </a:moveTo>
                <a:lnTo>
                  <a:pt x="83" y="0"/>
                </a:lnTo>
                <a:lnTo>
                  <a:pt x="96" y="0"/>
                </a:lnTo>
                <a:moveTo>
                  <a:pt x="165" y="0"/>
                </a:moveTo>
                <a:lnTo>
                  <a:pt x="165" y="0"/>
                </a:lnTo>
                <a:lnTo>
                  <a:pt x="179" y="0"/>
                </a:lnTo>
                <a:moveTo>
                  <a:pt x="248" y="0"/>
                </a:moveTo>
                <a:lnTo>
                  <a:pt x="248" y="0"/>
                </a:lnTo>
                <a:lnTo>
                  <a:pt x="261" y="0"/>
                </a:lnTo>
                <a:moveTo>
                  <a:pt x="331" y="0"/>
                </a:moveTo>
                <a:lnTo>
                  <a:pt x="331" y="0"/>
                </a:lnTo>
                <a:lnTo>
                  <a:pt x="344" y="0"/>
                </a:lnTo>
                <a:moveTo>
                  <a:pt x="413" y="0"/>
                </a:moveTo>
                <a:lnTo>
                  <a:pt x="413" y="0"/>
                </a:lnTo>
                <a:lnTo>
                  <a:pt x="427" y="0"/>
                </a:lnTo>
              </a:path>
            </a:pathLst>
          </a:custGeom>
          <a:noFill/>
          <a:ln w="23813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7" name="Freeform 106">
            <a:extLst>
              <a:ext uri="{FF2B5EF4-FFF2-40B4-BE49-F238E27FC236}">
                <a16:creationId xmlns:a16="http://schemas.microsoft.com/office/drawing/2014/main" id="{CFD84E81-16EA-4626-BECD-EBE73DF9FE66}"/>
              </a:ext>
            </a:extLst>
          </p:cNvPr>
          <p:cNvSpPr>
            <a:spLocks/>
          </p:cNvSpPr>
          <p:nvPr/>
        </p:nvSpPr>
        <p:spPr bwMode="auto">
          <a:xfrm>
            <a:off x="1909763" y="3798888"/>
            <a:ext cx="22225" cy="25400"/>
          </a:xfrm>
          <a:custGeom>
            <a:avLst/>
            <a:gdLst>
              <a:gd name="T0" fmla="*/ 11 w 23"/>
              <a:gd name="T1" fmla="*/ 27 h 27"/>
              <a:gd name="T2" fmla="*/ 11 w 23"/>
              <a:gd name="T3" fmla="*/ 27 h 27"/>
              <a:gd name="T4" fmla="*/ 0 w 23"/>
              <a:gd name="T5" fmla="*/ 20 h 27"/>
              <a:gd name="T6" fmla="*/ 0 w 23"/>
              <a:gd name="T7" fmla="*/ 7 h 27"/>
              <a:gd name="T8" fmla="*/ 11 w 23"/>
              <a:gd name="T9" fmla="*/ 0 h 27"/>
              <a:gd name="T10" fmla="*/ 11 w 23"/>
              <a:gd name="T11" fmla="*/ 0 h 27"/>
              <a:gd name="T12" fmla="*/ 23 w 23"/>
              <a:gd name="T13" fmla="*/ 7 h 27"/>
              <a:gd name="T14" fmla="*/ 23 w 23"/>
              <a:gd name="T15" fmla="*/ 20 h 27"/>
              <a:gd name="T16" fmla="*/ 11 w 23"/>
              <a:gd name="T17" fmla="*/ 27 h 27"/>
              <a:gd name="T18" fmla="*/ 11 w 23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" h="27">
                <a:moveTo>
                  <a:pt x="11" y="27"/>
                </a:moveTo>
                <a:lnTo>
                  <a:pt x="11" y="27"/>
                </a:lnTo>
                <a:lnTo>
                  <a:pt x="0" y="20"/>
                </a:lnTo>
                <a:lnTo>
                  <a:pt x="0" y="7"/>
                </a:lnTo>
                <a:lnTo>
                  <a:pt x="11" y="0"/>
                </a:lnTo>
                <a:lnTo>
                  <a:pt x="11" y="0"/>
                </a:lnTo>
                <a:lnTo>
                  <a:pt x="23" y="7"/>
                </a:lnTo>
                <a:lnTo>
                  <a:pt x="23" y="20"/>
                </a:lnTo>
                <a:lnTo>
                  <a:pt x="11" y="27"/>
                </a:lnTo>
                <a:lnTo>
                  <a:pt x="11" y="27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8" name="Freeform 107">
            <a:extLst>
              <a:ext uri="{FF2B5EF4-FFF2-40B4-BE49-F238E27FC236}">
                <a16:creationId xmlns:a16="http://schemas.microsoft.com/office/drawing/2014/main" id="{D4FF2FFD-CD1E-4F73-A1FC-CB824532E17A}"/>
              </a:ext>
            </a:extLst>
          </p:cNvPr>
          <p:cNvSpPr>
            <a:spLocks/>
          </p:cNvSpPr>
          <p:nvPr/>
        </p:nvSpPr>
        <p:spPr bwMode="auto">
          <a:xfrm>
            <a:off x="1597025" y="3708400"/>
            <a:ext cx="103188" cy="206375"/>
          </a:xfrm>
          <a:custGeom>
            <a:avLst/>
            <a:gdLst>
              <a:gd name="T0" fmla="*/ 0 w 111"/>
              <a:gd name="T1" fmla="*/ 0 h 219"/>
              <a:gd name="T2" fmla="*/ 0 w 111"/>
              <a:gd name="T3" fmla="*/ 0 h 219"/>
              <a:gd name="T4" fmla="*/ 111 w 111"/>
              <a:gd name="T5" fmla="*/ 113 h 219"/>
              <a:gd name="T6" fmla="*/ 0 w 111"/>
              <a:gd name="T7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" h="219">
                <a:moveTo>
                  <a:pt x="0" y="0"/>
                </a:moveTo>
                <a:lnTo>
                  <a:pt x="0" y="0"/>
                </a:lnTo>
                <a:lnTo>
                  <a:pt x="111" y="113"/>
                </a:lnTo>
                <a:lnTo>
                  <a:pt x="0" y="219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9" name="Freeform 108">
            <a:extLst>
              <a:ext uri="{FF2B5EF4-FFF2-40B4-BE49-F238E27FC236}">
                <a16:creationId xmlns:a16="http://schemas.microsoft.com/office/drawing/2014/main" id="{ACE803B1-2ABF-4E69-8BC0-33754B1B3FF5}"/>
              </a:ext>
            </a:extLst>
          </p:cNvPr>
          <p:cNvSpPr>
            <a:spLocks/>
          </p:cNvSpPr>
          <p:nvPr/>
        </p:nvSpPr>
        <p:spPr bwMode="auto">
          <a:xfrm>
            <a:off x="8750300" y="2065338"/>
            <a:ext cx="104775" cy="206375"/>
          </a:xfrm>
          <a:custGeom>
            <a:avLst/>
            <a:gdLst>
              <a:gd name="T0" fmla="*/ 0 w 111"/>
              <a:gd name="T1" fmla="*/ 0 h 219"/>
              <a:gd name="T2" fmla="*/ 0 w 111"/>
              <a:gd name="T3" fmla="*/ 0 h 219"/>
              <a:gd name="T4" fmla="*/ 111 w 111"/>
              <a:gd name="T5" fmla="*/ 113 h 219"/>
              <a:gd name="T6" fmla="*/ 0 w 111"/>
              <a:gd name="T7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" h="219">
                <a:moveTo>
                  <a:pt x="0" y="0"/>
                </a:moveTo>
                <a:lnTo>
                  <a:pt x="0" y="0"/>
                </a:lnTo>
                <a:lnTo>
                  <a:pt x="111" y="113"/>
                </a:lnTo>
                <a:lnTo>
                  <a:pt x="0" y="219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0" name="Freeform 109">
            <a:extLst>
              <a:ext uri="{FF2B5EF4-FFF2-40B4-BE49-F238E27FC236}">
                <a16:creationId xmlns:a16="http://schemas.microsoft.com/office/drawing/2014/main" id="{C10B60AA-527A-4BDA-A5DC-092A780B5345}"/>
              </a:ext>
            </a:extLst>
          </p:cNvPr>
          <p:cNvSpPr>
            <a:spLocks/>
          </p:cNvSpPr>
          <p:nvPr/>
        </p:nvSpPr>
        <p:spPr bwMode="auto">
          <a:xfrm>
            <a:off x="8750300" y="5270500"/>
            <a:ext cx="104775" cy="206375"/>
          </a:xfrm>
          <a:custGeom>
            <a:avLst/>
            <a:gdLst>
              <a:gd name="T0" fmla="*/ 111 w 111"/>
              <a:gd name="T1" fmla="*/ 0 h 219"/>
              <a:gd name="T2" fmla="*/ 111 w 111"/>
              <a:gd name="T3" fmla="*/ 0 h 219"/>
              <a:gd name="T4" fmla="*/ 0 w 111"/>
              <a:gd name="T5" fmla="*/ 113 h 219"/>
              <a:gd name="T6" fmla="*/ 111 w 111"/>
              <a:gd name="T7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" h="219">
                <a:moveTo>
                  <a:pt x="111" y="0"/>
                </a:moveTo>
                <a:lnTo>
                  <a:pt x="111" y="0"/>
                </a:lnTo>
                <a:lnTo>
                  <a:pt x="0" y="113"/>
                </a:lnTo>
                <a:lnTo>
                  <a:pt x="111" y="219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1" name="Freeform 110">
            <a:extLst>
              <a:ext uri="{FF2B5EF4-FFF2-40B4-BE49-F238E27FC236}">
                <a16:creationId xmlns:a16="http://schemas.microsoft.com/office/drawing/2014/main" id="{5D85B955-5F36-4E99-8A57-BF6D781F80BB}"/>
              </a:ext>
            </a:extLst>
          </p:cNvPr>
          <p:cNvSpPr>
            <a:spLocks/>
          </p:cNvSpPr>
          <p:nvPr/>
        </p:nvSpPr>
        <p:spPr bwMode="auto">
          <a:xfrm>
            <a:off x="7651750" y="4849813"/>
            <a:ext cx="144463" cy="149225"/>
          </a:xfrm>
          <a:custGeom>
            <a:avLst/>
            <a:gdLst>
              <a:gd name="T0" fmla="*/ 0 w 155"/>
              <a:gd name="T1" fmla="*/ 158 h 158"/>
              <a:gd name="T2" fmla="*/ 0 w 155"/>
              <a:gd name="T3" fmla="*/ 158 h 158"/>
              <a:gd name="T4" fmla="*/ 2 w 155"/>
              <a:gd name="T5" fmla="*/ 0 h 158"/>
              <a:gd name="T6" fmla="*/ 155 w 155"/>
              <a:gd name="T7" fmla="*/ 3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5" h="158">
                <a:moveTo>
                  <a:pt x="0" y="158"/>
                </a:moveTo>
                <a:lnTo>
                  <a:pt x="0" y="158"/>
                </a:lnTo>
                <a:lnTo>
                  <a:pt x="2" y="0"/>
                </a:lnTo>
                <a:lnTo>
                  <a:pt x="155" y="3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2" name="Freeform 111">
            <a:extLst>
              <a:ext uri="{FF2B5EF4-FFF2-40B4-BE49-F238E27FC236}">
                <a16:creationId xmlns:a16="http://schemas.microsoft.com/office/drawing/2014/main" id="{B3894D19-443F-489A-87A4-03C3BBF633DD}"/>
              </a:ext>
            </a:extLst>
          </p:cNvPr>
          <p:cNvSpPr>
            <a:spLocks/>
          </p:cNvSpPr>
          <p:nvPr/>
        </p:nvSpPr>
        <p:spPr bwMode="auto">
          <a:xfrm>
            <a:off x="7594600" y="2593975"/>
            <a:ext cx="147638" cy="144463"/>
          </a:xfrm>
          <a:custGeom>
            <a:avLst/>
            <a:gdLst>
              <a:gd name="T0" fmla="*/ 0 w 158"/>
              <a:gd name="T1" fmla="*/ 0 h 155"/>
              <a:gd name="T2" fmla="*/ 0 w 158"/>
              <a:gd name="T3" fmla="*/ 0 h 155"/>
              <a:gd name="T4" fmla="*/ 158 w 158"/>
              <a:gd name="T5" fmla="*/ 2 h 155"/>
              <a:gd name="T6" fmla="*/ 155 w 158"/>
              <a:gd name="T7" fmla="*/ 15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8" h="155">
                <a:moveTo>
                  <a:pt x="0" y="0"/>
                </a:moveTo>
                <a:lnTo>
                  <a:pt x="0" y="0"/>
                </a:lnTo>
                <a:lnTo>
                  <a:pt x="158" y="2"/>
                </a:lnTo>
                <a:lnTo>
                  <a:pt x="155" y="155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3" name="Freeform 112">
            <a:extLst>
              <a:ext uri="{FF2B5EF4-FFF2-40B4-BE49-F238E27FC236}">
                <a16:creationId xmlns:a16="http://schemas.microsoft.com/office/drawing/2014/main" id="{973B5D6D-308A-4746-8B7E-9ED2CB86D3F4}"/>
              </a:ext>
            </a:extLst>
          </p:cNvPr>
          <p:cNvSpPr>
            <a:spLocks/>
          </p:cNvSpPr>
          <p:nvPr/>
        </p:nvSpPr>
        <p:spPr bwMode="auto">
          <a:xfrm>
            <a:off x="9947275" y="4779963"/>
            <a:ext cx="146050" cy="149225"/>
          </a:xfrm>
          <a:custGeom>
            <a:avLst/>
            <a:gdLst>
              <a:gd name="T0" fmla="*/ 0 w 155"/>
              <a:gd name="T1" fmla="*/ 0 h 159"/>
              <a:gd name="T2" fmla="*/ 0 w 155"/>
              <a:gd name="T3" fmla="*/ 0 h 159"/>
              <a:gd name="T4" fmla="*/ 2 w 155"/>
              <a:gd name="T5" fmla="*/ 159 h 159"/>
              <a:gd name="T6" fmla="*/ 155 w 155"/>
              <a:gd name="T7" fmla="*/ 156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5" h="159">
                <a:moveTo>
                  <a:pt x="0" y="0"/>
                </a:moveTo>
                <a:lnTo>
                  <a:pt x="0" y="0"/>
                </a:lnTo>
                <a:lnTo>
                  <a:pt x="2" y="159"/>
                </a:lnTo>
                <a:lnTo>
                  <a:pt x="155" y="156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4" name="Freeform 113">
            <a:extLst>
              <a:ext uri="{FF2B5EF4-FFF2-40B4-BE49-F238E27FC236}">
                <a16:creationId xmlns:a16="http://schemas.microsoft.com/office/drawing/2014/main" id="{BB0CBB20-62FE-48AB-89E6-5E322BA5E353}"/>
              </a:ext>
            </a:extLst>
          </p:cNvPr>
          <p:cNvSpPr>
            <a:spLocks/>
          </p:cNvSpPr>
          <p:nvPr/>
        </p:nvSpPr>
        <p:spPr bwMode="auto">
          <a:xfrm>
            <a:off x="9839325" y="2520950"/>
            <a:ext cx="144463" cy="147638"/>
          </a:xfrm>
          <a:custGeom>
            <a:avLst/>
            <a:gdLst>
              <a:gd name="T0" fmla="*/ 156 w 156"/>
              <a:gd name="T1" fmla="*/ 0 h 158"/>
              <a:gd name="T2" fmla="*/ 156 w 156"/>
              <a:gd name="T3" fmla="*/ 0 h 158"/>
              <a:gd name="T4" fmla="*/ 154 w 156"/>
              <a:gd name="T5" fmla="*/ 158 h 158"/>
              <a:gd name="T6" fmla="*/ 0 w 156"/>
              <a:gd name="T7" fmla="*/ 155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6" h="158">
                <a:moveTo>
                  <a:pt x="156" y="0"/>
                </a:moveTo>
                <a:lnTo>
                  <a:pt x="156" y="0"/>
                </a:lnTo>
                <a:lnTo>
                  <a:pt x="154" y="158"/>
                </a:lnTo>
                <a:lnTo>
                  <a:pt x="0" y="155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3A6E4964-0520-4FD7-AE03-AAF06E4FD25D}"/>
              </a:ext>
            </a:extLst>
          </p:cNvPr>
          <p:cNvSpPr/>
          <p:nvPr/>
        </p:nvSpPr>
        <p:spPr>
          <a:xfrm>
            <a:off x="4740195" y="4816750"/>
            <a:ext cx="12207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④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到达景点</a:t>
            </a:r>
            <a:r>
              <a:rPr lang="zh-CN" altLang="en-US" sz="1200" dirty="0"/>
              <a:t>眼镜指示进入公园，菜单操作停车并走路指令</a:t>
            </a:r>
            <a:endParaRPr lang="en-US" altLang="zh-CN" sz="1200" dirty="0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28EF83FE-EC33-40A2-813E-B7817327B23A}"/>
              </a:ext>
            </a:extLst>
          </p:cNvPr>
          <p:cNvSpPr/>
          <p:nvPr/>
        </p:nvSpPr>
        <p:spPr>
          <a:xfrm>
            <a:off x="8059438" y="2947932"/>
            <a:ext cx="15629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⑥</a:t>
            </a:r>
            <a:r>
              <a:rPr lang="zh-CN" altLang="en-US" sz="1200" dirty="0"/>
              <a:t>眼镜指示湖边方向，菜单操作汽艇模式；</a:t>
            </a:r>
            <a:endParaRPr lang="en-US" altLang="zh-CN" sz="1200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A8A479FB-2F24-4CD9-9281-FFFF610FC4B8}"/>
              </a:ext>
            </a:extLst>
          </p:cNvPr>
          <p:cNvSpPr/>
          <p:nvPr/>
        </p:nvSpPr>
        <p:spPr>
          <a:xfrm>
            <a:off x="8074915" y="5699125"/>
            <a:ext cx="20272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⑦</a:t>
            </a:r>
            <a:r>
              <a:rPr lang="zh-CN" altLang="en-US" sz="1200" dirty="0"/>
              <a:t>眼镜指示爬山方向，菜单操作索道模式；</a:t>
            </a:r>
            <a:endParaRPr lang="en-US" altLang="zh-CN" sz="1200" dirty="0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42071D36-F91C-44FB-9E0B-CF961584C9A9}"/>
              </a:ext>
            </a:extLst>
          </p:cNvPr>
          <p:cNvSpPr/>
          <p:nvPr/>
        </p:nvSpPr>
        <p:spPr>
          <a:xfrm>
            <a:off x="6553889" y="4519752"/>
            <a:ext cx="13795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⑤</a:t>
            </a:r>
            <a:r>
              <a:rPr lang="zh-CN" altLang="en-US" sz="1200" dirty="0"/>
              <a:t>眼镜指示游玩路线，菜单开启步行游玩模式</a:t>
            </a:r>
          </a:p>
        </p:txBody>
      </p:sp>
      <p:sp>
        <p:nvSpPr>
          <p:cNvPr id="139" name="Freeform 102">
            <a:extLst>
              <a:ext uri="{FF2B5EF4-FFF2-40B4-BE49-F238E27FC236}">
                <a16:creationId xmlns:a16="http://schemas.microsoft.com/office/drawing/2014/main" id="{5B22ECF4-3A65-40BE-8BA7-00250A5560CF}"/>
              </a:ext>
            </a:extLst>
          </p:cNvPr>
          <p:cNvSpPr>
            <a:spLocks/>
          </p:cNvSpPr>
          <p:nvPr/>
        </p:nvSpPr>
        <p:spPr bwMode="auto">
          <a:xfrm>
            <a:off x="10515161" y="3779155"/>
            <a:ext cx="103188" cy="206375"/>
          </a:xfrm>
          <a:custGeom>
            <a:avLst/>
            <a:gdLst>
              <a:gd name="T0" fmla="*/ 0 w 111"/>
              <a:gd name="T1" fmla="*/ 0 h 219"/>
              <a:gd name="T2" fmla="*/ 0 w 111"/>
              <a:gd name="T3" fmla="*/ 0 h 219"/>
              <a:gd name="T4" fmla="*/ 111 w 111"/>
              <a:gd name="T5" fmla="*/ 113 h 219"/>
              <a:gd name="T6" fmla="*/ 0 w 111"/>
              <a:gd name="T7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" h="219">
                <a:moveTo>
                  <a:pt x="0" y="0"/>
                </a:moveTo>
                <a:lnTo>
                  <a:pt x="0" y="0"/>
                </a:lnTo>
                <a:lnTo>
                  <a:pt x="111" y="113"/>
                </a:lnTo>
                <a:lnTo>
                  <a:pt x="0" y="219"/>
                </a:lnTo>
              </a:path>
            </a:pathLst>
          </a:custGeom>
          <a:noFill/>
          <a:ln w="25400" cap="rnd">
            <a:solidFill>
              <a:srgbClr val="6666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ABD3DECE-94EE-4B3E-A6DD-929315B9E2F4}"/>
              </a:ext>
            </a:extLst>
          </p:cNvPr>
          <p:cNvGrpSpPr/>
          <p:nvPr/>
        </p:nvGrpSpPr>
        <p:grpSpPr>
          <a:xfrm>
            <a:off x="8339316" y="1924206"/>
            <a:ext cx="949325" cy="950913"/>
            <a:chOff x="10682288" y="3394868"/>
            <a:chExt cx="949325" cy="950913"/>
          </a:xfrm>
        </p:grpSpPr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0F70D07D-C6C1-4E39-BE7E-022F21D4DF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5376" y="3863181"/>
              <a:ext cx="9525" cy="12700"/>
            </a:xfrm>
            <a:custGeom>
              <a:avLst/>
              <a:gdLst>
                <a:gd name="T0" fmla="*/ 5 w 11"/>
                <a:gd name="T1" fmla="*/ 13 h 13"/>
                <a:gd name="T2" fmla="*/ 5 w 11"/>
                <a:gd name="T3" fmla="*/ 13 h 13"/>
                <a:gd name="T4" fmla="*/ 0 w 11"/>
                <a:gd name="T5" fmla="*/ 10 h 13"/>
                <a:gd name="T6" fmla="*/ 0 w 11"/>
                <a:gd name="T7" fmla="*/ 3 h 13"/>
                <a:gd name="T8" fmla="*/ 5 w 11"/>
                <a:gd name="T9" fmla="*/ 0 h 13"/>
                <a:gd name="T10" fmla="*/ 5 w 11"/>
                <a:gd name="T11" fmla="*/ 0 h 13"/>
                <a:gd name="T12" fmla="*/ 11 w 11"/>
                <a:gd name="T13" fmla="*/ 3 h 13"/>
                <a:gd name="T14" fmla="*/ 11 w 11"/>
                <a:gd name="T15" fmla="*/ 10 h 13"/>
                <a:gd name="T16" fmla="*/ 5 w 11"/>
                <a:gd name="T17" fmla="*/ 13 h 13"/>
                <a:gd name="T18" fmla="*/ 5 w 11"/>
                <a:gd name="T1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3">
                  <a:moveTo>
                    <a:pt x="5" y="13"/>
                  </a:moveTo>
                  <a:lnTo>
                    <a:pt x="5" y="13"/>
                  </a:lnTo>
                  <a:lnTo>
                    <a:pt x="0" y="10"/>
                  </a:lnTo>
                  <a:lnTo>
                    <a:pt x="0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11" y="3"/>
                  </a:lnTo>
                  <a:lnTo>
                    <a:pt x="11" y="10"/>
                  </a:lnTo>
                  <a:lnTo>
                    <a:pt x="5" y="13"/>
                  </a:lnTo>
                  <a:lnTo>
                    <a:pt x="5" y="13"/>
                  </a:lnTo>
                  <a:close/>
                </a:path>
              </a:pathLst>
            </a:custGeom>
            <a:solidFill>
              <a:srgbClr val="66666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964B78D5-7747-40C7-8E73-F56B068F6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2288" y="3394868"/>
              <a:ext cx="949325" cy="950913"/>
            </a:xfrm>
            <a:custGeom>
              <a:avLst/>
              <a:gdLst>
                <a:gd name="T0" fmla="*/ 1015 w 1015"/>
                <a:gd name="T1" fmla="*/ 1014 h 1014"/>
                <a:gd name="T2" fmla="*/ 1015 w 1015"/>
                <a:gd name="T3" fmla="*/ 1014 h 1014"/>
                <a:gd name="T4" fmla="*/ 0 w 1015"/>
                <a:gd name="T5" fmla="*/ 1014 h 1014"/>
                <a:gd name="T6" fmla="*/ 0 w 1015"/>
                <a:gd name="T7" fmla="*/ 0 h 1014"/>
                <a:gd name="T8" fmla="*/ 1015 w 1015"/>
                <a:gd name="T9" fmla="*/ 0 h 1014"/>
                <a:gd name="T10" fmla="*/ 1015 w 1015"/>
                <a:gd name="T11" fmla="*/ 1014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5" h="1014">
                  <a:moveTo>
                    <a:pt x="1015" y="1014"/>
                  </a:moveTo>
                  <a:lnTo>
                    <a:pt x="1015" y="1014"/>
                  </a:lnTo>
                  <a:lnTo>
                    <a:pt x="0" y="1014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1014"/>
                  </a:lnTo>
                  <a:close/>
                </a:path>
              </a:pathLst>
            </a:custGeom>
            <a:solidFill>
              <a:srgbClr val="EEAA02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35A546A3-F4E4-4191-80D8-DBB547DBF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FC6C7F0C-B470-4154-9BEF-D5D78B0D3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  <a:gd name="T22" fmla="*/ 615 w 615"/>
                <a:gd name="T23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lnTo>
                    <a:pt x="615" y="307"/>
                  </a:lnTo>
                  <a:close/>
                </a:path>
              </a:pathLst>
            </a:custGeom>
            <a:noFill/>
            <a:ln w="174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DC326F58-7699-4724-991B-51EA56B9B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4538" y="3998118"/>
              <a:ext cx="149225" cy="241300"/>
            </a:xfrm>
            <a:custGeom>
              <a:avLst/>
              <a:gdLst>
                <a:gd name="T0" fmla="*/ 159 w 159"/>
                <a:gd name="T1" fmla="*/ 190 h 258"/>
                <a:gd name="T2" fmla="*/ 159 w 159"/>
                <a:gd name="T3" fmla="*/ 190 h 258"/>
                <a:gd name="T4" fmla="*/ 90 w 159"/>
                <a:gd name="T5" fmla="*/ 258 h 258"/>
                <a:gd name="T6" fmla="*/ 69 w 159"/>
                <a:gd name="T7" fmla="*/ 258 h 258"/>
                <a:gd name="T8" fmla="*/ 0 w 159"/>
                <a:gd name="T9" fmla="*/ 190 h 258"/>
                <a:gd name="T10" fmla="*/ 0 w 159"/>
                <a:gd name="T11" fmla="*/ 68 h 258"/>
                <a:gd name="T12" fmla="*/ 69 w 159"/>
                <a:gd name="T13" fmla="*/ 0 h 258"/>
                <a:gd name="T14" fmla="*/ 90 w 159"/>
                <a:gd name="T15" fmla="*/ 0 h 258"/>
                <a:gd name="T16" fmla="*/ 159 w 159"/>
                <a:gd name="T17" fmla="*/ 68 h 258"/>
                <a:gd name="T18" fmla="*/ 159 w 159"/>
                <a:gd name="T19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258">
                  <a:moveTo>
                    <a:pt x="159" y="190"/>
                  </a:moveTo>
                  <a:lnTo>
                    <a:pt x="159" y="190"/>
                  </a:lnTo>
                  <a:cubicBezTo>
                    <a:pt x="159" y="227"/>
                    <a:pt x="128" y="258"/>
                    <a:pt x="90" y="258"/>
                  </a:cubicBezTo>
                  <a:lnTo>
                    <a:pt x="69" y="258"/>
                  </a:lnTo>
                  <a:cubicBezTo>
                    <a:pt x="31" y="258"/>
                    <a:pt x="0" y="227"/>
                    <a:pt x="0" y="190"/>
                  </a:cubicBezTo>
                  <a:lnTo>
                    <a:pt x="0" y="68"/>
                  </a:lnTo>
                  <a:cubicBezTo>
                    <a:pt x="0" y="31"/>
                    <a:pt x="31" y="0"/>
                    <a:pt x="69" y="0"/>
                  </a:cubicBezTo>
                  <a:lnTo>
                    <a:pt x="90" y="0"/>
                  </a:lnTo>
                  <a:cubicBezTo>
                    <a:pt x="128" y="0"/>
                    <a:pt x="159" y="31"/>
                    <a:pt x="159" y="68"/>
                  </a:cubicBezTo>
                  <a:lnTo>
                    <a:pt x="159" y="190"/>
                  </a:ln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12A62849-3654-4243-94FE-AFB5BB467A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4538" y="3998118"/>
              <a:ext cx="149225" cy="241300"/>
            </a:xfrm>
            <a:custGeom>
              <a:avLst/>
              <a:gdLst>
                <a:gd name="T0" fmla="*/ 159 w 159"/>
                <a:gd name="T1" fmla="*/ 190 h 258"/>
                <a:gd name="T2" fmla="*/ 159 w 159"/>
                <a:gd name="T3" fmla="*/ 190 h 258"/>
                <a:gd name="T4" fmla="*/ 90 w 159"/>
                <a:gd name="T5" fmla="*/ 258 h 258"/>
                <a:gd name="T6" fmla="*/ 69 w 159"/>
                <a:gd name="T7" fmla="*/ 258 h 258"/>
                <a:gd name="T8" fmla="*/ 0 w 159"/>
                <a:gd name="T9" fmla="*/ 190 h 258"/>
                <a:gd name="T10" fmla="*/ 0 w 159"/>
                <a:gd name="T11" fmla="*/ 68 h 258"/>
                <a:gd name="T12" fmla="*/ 69 w 159"/>
                <a:gd name="T13" fmla="*/ 0 h 258"/>
                <a:gd name="T14" fmla="*/ 90 w 159"/>
                <a:gd name="T15" fmla="*/ 0 h 258"/>
                <a:gd name="T16" fmla="*/ 159 w 159"/>
                <a:gd name="T17" fmla="*/ 68 h 258"/>
                <a:gd name="T18" fmla="*/ 159 w 159"/>
                <a:gd name="T19" fmla="*/ 190 h 258"/>
                <a:gd name="T20" fmla="*/ 159 w 159"/>
                <a:gd name="T21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9" h="258">
                  <a:moveTo>
                    <a:pt x="159" y="190"/>
                  </a:moveTo>
                  <a:lnTo>
                    <a:pt x="159" y="190"/>
                  </a:lnTo>
                  <a:cubicBezTo>
                    <a:pt x="159" y="227"/>
                    <a:pt x="128" y="258"/>
                    <a:pt x="90" y="258"/>
                  </a:cubicBezTo>
                  <a:lnTo>
                    <a:pt x="69" y="258"/>
                  </a:lnTo>
                  <a:cubicBezTo>
                    <a:pt x="31" y="258"/>
                    <a:pt x="0" y="227"/>
                    <a:pt x="0" y="190"/>
                  </a:cubicBezTo>
                  <a:lnTo>
                    <a:pt x="0" y="68"/>
                  </a:lnTo>
                  <a:cubicBezTo>
                    <a:pt x="0" y="31"/>
                    <a:pt x="31" y="0"/>
                    <a:pt x="69" y="0"/>
                  </a:cubicBezTo>
                  <a:lnTo>
                    <a:pt x="90" y="0"/>
                  </a:lnTo>
                  <a:cubicBezTo>
                    <a:pt x="128" y="0"/>
                    <a:pt x="159" y="31"/>
                    <a:pt x="159" y="68"/>
                  </a:cubicBezTo>
                  <a:lnTo>
                    <a:pt x="159" y="190"/>
                  </a:lnTo>
                  <a:lnTo>
                    <a:pt x="159" y="190"/>
                  </a:lnTo>
                  <a:close/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3CF342D5-E07B-4529-A828-9F44E19E6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0776" y="3858418"/>
              <a:ext cx="107950" cy="109538"/>
            </a:xfrm>
            <a:custGeom>
              <a:avLst/>
              <a:gdLst>
                <a:gd name="T0" fmla="*/ 0 w 116"/>
                <a:gd name="T1" fmla="*/ 58 h 116"/>
                <a:gd name="T2" fmla="*/ 0 w 116"/>
                <a:gd name="T3" fmla="*/ 58 h 116"/>
                <a:gd name="T4" fmla="*/ 58 w 116"/>
                <a:gd name="T5" fmla="*/ 116 h 116"/>
                <a:gd name="T6" fmla="*/ 116 w 116"/>
                <a:gd name="T7" fmla="*/ 58 h 116"/>
                <a:gd name="T8" fmla="*/ 58 w 116"/>
                <a:gd name="T9" fmla="*/ 0 h 116"/>
                <a:gd name="T10" fmla="*/ 0 w 116"/>
                <a:gd name="T11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16">
                  <a:moveTo>
                    <a:pt x="0" y="58"/>
                  </a:moveTo>
                  <a:lnTo>
                    <a:pt x="0" y="58"/>
                  </a:ln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731C1F3A-F419-4808-9762-BAC067E04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0776" y="3858418"/>
              <a:ext cx="107950" cy="109538"/>
            </a:xfrm>
            <a:custGeom>
              <a:avLst/>
              <a:gdLst>
                <a:gd name="T0" fmla="*/ 0 w 116"/>
                <a:gd name="T1" fmla="*/ 58 h 116"/>
                <a:gd name="T2" fmla="*/ 0 w 116"/>
                <a:gd name="T3" fmla="*/ 58 h 116"/>
                <a:gd name="T4" fmla="*/ 58 w 116"/>
                <a:gd name="T5" fmla="*/ 116 h 116"/>
                <a:gd name="T6" fmla="*/ 116 w 116"/>
                <a:gd name="T7" fmla="*/ 58 h 116"/>
                <a:gd name="T8" fmla="*/ 58 w 116"/>
                <a:gd name="T9" fmla="*/ 0 h 116"/>
                <a:gd name="T10" fmla="*/ 0 w 116"/>
                <a:gd name="T11" fmla="*/ 58 h 116"/>
                <a:gd name="T12" fmla="*/ 0 w 116"/>
                <a:gd name="T13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16">
                  <a:moveTo>
                    <a:pt x="0" y="58"/>
                  </a:moveTo>
                  <a:lnTo>
                    <a:pt x="0" y="58"/>
                  </a:ln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lnTo>
                    <a:pt x="0" y="58"/>
                  </a:lnTo>
                  <a:close/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21">
              <a:extLst>
                <a:ext uri="{FF2B5EF4-FFF2-40B4-BE49-F238E27FC236}">
                  <a16:creationId xmlns:a16="http://schemas.microsoft.com/office/drawing/2014/main" id="{DA072A2F-A01F-4F86-AB58-F517D4B12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726" y="3998118"/>
              <a:ext cx="147638" cy="241300"/>
            </a:xfrm>
            <a:custGeom>
              <a:avLst/>
              <a:gdLst>
                <a:gd name="T0" fmla="*/ 0 w 158"/>
                <a:gd name="T1" fmla="*/ 190 h 258"/>
                <a:gd name="T2" fmla="*/ 0 w 158"/>
                <a:gd name="T3" fmla="*/ 190 h 258"/>
                <a:gd name="T4" fmla="*/ 68 w 158"/>
                <a:gd name="T5" fmla="*/ 258 h 258"/>
                <a:gd name="T6" fmla="*/ 90 w 158"/>
                <a:gd name="T7" fmla="*/ 258 h 258"/>
                <a:gd name="T8" fmla="*/ 158 w 158"/>
                <a:gd name="T9" fmla="*/ 190 h 258"/>
                <a:gd name="T10" fmla="*/ 158 w 158"/>
                <a:gd name="T11" fmla="*/ 68 h 258"/>
                <a:gd name="T12" fmla="*/ 90 w 158"/>
                <a:gd name="T13" fmla="*/ 0 h 258"/>
                <a:gd name="T14" fmla="*/ 68 w 158"/>
                <a:gd name="T15" fmla="*/ 0 h 258"/>
                <a:gd name="T16" fmla="*/ 0 w 158"/>
                <a:gd name="T17" fmla="*/ 68 h 258"/>
                <a:gd name="T18" fmla="*/ 0 w 158"/>
                <a:gd name="T19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258">
                  <a:moveTo>
                    <a:pt x="0" y="190"/>
                  </a:moveTo>
                  <a:lnTo>
                    <a:pt x="0" y="190"/>
                  </a:lnTo>
                  <a:cubicBezTo>
                    <a:pt x="0" y="227"/>
                    <a:pt x="31" y="258"/>
                    <a:pt x="68" y="258"/>
                  </a:cubicBezTo>
                  <a:lnTo>
                    <a:pt x="90" y="258"/>
                  </a:lnTo>
                  <a:cubicBezTo>
                    <a:pt x="128" y="258"/>
                    <a:pt x="158" y="227"/>
                    <a:pt x="158" y="190"/>
                  </a:cubicBezTo>
                  <a:lnTo>
                    <a:pt x="158" y="68"/>
                  </a:lnTo>
                  <a:cubicBezTo>
                    <a:pt x="158" y="31"/>
                    <a:pt x="128" y="0"/>
                    <a:pt x="90" y="0"/>
                  </a:cubicBezTo>
                  <a:lnTo>
                    <a:pt x="68" y="0"/>
                  </a:lnTo>
                  <a:cubicBezTo>
                    <a:pt x="31" y="0"/>
                    <a:pt x="0" y="31"/>
                    <a:pt x="0" y="68"/>
                  </a:cubicBezTo>
                  <a:lnTo>
                    <a:pt x="0" y="190"/>
                  </a:ln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5E87FE6E-4E70-44DB-BBC6-2BC17AC042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726" y="3998118"/>
              <a:ext cx="147638" cy="241300"/>
            </a:xfrm>
            <a:custGeom>
              <a:avLst/>
              <a:gdLst>
                <a:gd name="T0" fmla="*/ 0 w 158"/>
                <a:gd name="T1" fmla="*/ 190 h 258"/>
                <a:gd name="T2" fmla="*/ 0 w 158"/>
                <a:gd name="T3" fmla="*/ 190 h 258"/>
                <a:gd name="T4" fmla="*/ 68 w 158"/>
                <a:gd name="T5" fmla="*/ 258 h 258"/>
                <a:gd name="T6" fmla="*/ 90 w 158"/>
                <a:gd name="T7" fmla="*/ 258 h 258"/>
                <a:gd name="T8" fmla="*/ 158 w 158"/>
                <a:gd name="T9" fmla="*/ 190 h 258"/>
                <a:gd name="T10" fmla="*/ 158 w 158"/>
                <a:gd name="T11" fmla="*/ 68 h 258"/>
                <a:gd name="T12" fmla="*/ 90 w 158"/>
                <a:gd name="T13" fmla="*/ 0 h 258"/>
                <a:gd name="T14" fmla="*/ 68 w 158"/>
                <a:gd name="T15" fmla="*/ 0 h 258"/>
                <a:gd name="T16" fmla="*/ 0 w 158"/>
                <a:gd name="T17" fmla="*/ 68 h 258"/>
                <a:gd name="T18" fmla="*/ 0 w 158"/>
                <a:gd name="T19" fmla="*/ 190 h 258"/>
                <a:gd name="T20" fmla="*/ 0 w 158"/>
                <a:gd name="T21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8" h="258">
                  <a:moveTo>
                    <a:pt x="0" y="190"/>
                  </a:moveTo>
                  <a:lnTo>
                    <a:pt x="0" y="190"/>
                  </a:lnTo>
                  <a:cubicBezTo>
                    <a:pt x="0" y="227"/>
                    <a:pt x="31" y="258"/>
                    <a:pt x="68" y="258"/>
                  </a:cubicBezTo>
                  <a:lnTo>
                    <a:pt x="90" y="258"/>
                  </a:lnTo>
                  <a:cubicBezTo>
                    <a:pt x="128" y="258"/>
                    <a:pt x="158" y="227"/>
                    <a:pt x="158" y="190"/>
                  </a:cubicBezTo>
                  <a:lnTo>
                    <a:pt x="158" y="68"/>
                  </a:lnTo>
                  <a:cubicBezTo>
                    <a:pt x="158" y="31"/>
                    <a:pt x="128" y="0"/>
                    <a:pt x="90" y="0"/>
                  </a:cubicBezTo>
                  <a:lnTo>
                    <a:pt x="68" y="0"/>
                  </a:lnTo>
                  <a:cubicBezTo>
                    <a:pt x="31" y="0"/>
                    <a:pt x="0" y="31"/>
                    <a:pt x="0" y="68"/>
                  </a:cubicBezTo>
                  <a:lnTo>
                    <a:pt x="0" y="190"/>
                  </a:lnTo>
                  <a:lnTo>
                    <a:pt x="0" y="190"/>
                  </a:lnTo>
                  <a:close/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51925C73-955F-4222-A467-B9065E5B5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5176" y="3858418"/>
              <a:ext cx="107950" cy="109538"/>
            </a:xfrm>
            <a:custGeom>
              <a:avLst/>
              <a:gdLst>
                <a:gd name="T0" fmla="*/ 116 w 116"/>
                <a:gd name="T1" fmla="*/ 58 h 116"/>
                <a:gd name="T2" fmla="*/ 116 w 116"/>
                <a:gd name="T3" fmla="*/ 58 h 116"/>
                <a:gd name="T4" fmla="*/ 58 w 116"/>
                <a:gd name="T5" fmla="*/ 116 h 116"/>
                <a:gd name="T6" fmla="*/ 0 w 116"/>
                <a:gd name="T7" fmla="*/ 58 h 116"/>
                <a:gd name="T8" fmla="*/ 58 w 116"/>
                <a:gd name="T9" fmla="*/ 0 h 116"/>
                <a:gd name="T10" fmla="*/ 116 w 116"/>
                <a:gd name="T11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16">
                  <a:moveTo>
                    <a:pt x="116" y="58"/>
                  </a:moveTo>
                  <a:lnTo>
                    <a:pt x="116" y="58"/>
                  </a:lnTo>
                  <a:cubicBezTo>
                    <a:pt x="116" y="90"/>
                    <a:pt x="90" y="116"/>
                    <a:pt x="58" y="116"/>
                  </a:cubicBezTo>
                  <a:cubicBezTo>
                    <a:pt x="26" y="116"/>
                    <a:pt x="0" y="90"/>
                    <a:pt x="0" y="58"/>
                  </a:cubicBezTo>
                  <a:cubicBezTo>
                    <a:pt x="0" y="26"/>
                    <a:pt x="26" y="0"/>
                    <a:pt x="58" y="0"/>
                  </a:cubicBezTo>
                  <a:cubicBezTo>
                    <a:pt x="90" y="0"/>
                    <a:pt x="116" y="26"/>
                    <a:pt x="116" y="58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CBA166CF-056A-4AAF-9770-28B040540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5176" y="3858418"/>
              <a:ext cx="107950" cy="109538"/>
            </a:xfrm>
            <a:custGeom>
              <a:avLst/>
              <a:gdLst>
                <a:gd name="T0" fmla="*/ 116 w 116"/>
                <a:gd name="T1" fmla="*/ 58 h 116"/>
                <a:gd name="T2" fmla="*/ 116 w 116"/>
                <a:gd name="T3" fmla="*/ 58 h 116"/>
                <a:gd name="T4" fmla="*/ 58 w 116"/>
                <a:gd name="T5" fmla="*/ 116 h 116"/>
                <a:gd name="T6" fmla="*/ 0 w 116"/>
                <a:gd name="T7" fmla="*/ 58 h 116"/>
                <a:gd name="T8" fmla="*/ 58 w 116"/>
                <a:gd name="T9" fmla="*/ 0 h 116"/>
                <a:gd name="T10" fmla="*/ 116 w 116"/>
                <a:gd name="T11" fmla="*/ 58 h 116"/>
                <a:gd name="T12" fmla="*/ 116 w 116"/>
                <a:gd name="T13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16">
                  <a:moveTo>
                    <a:pt x="116" y="58"/>
                  </a:moveTo>
                  <a:lnTo>
                    <a:pt x="116" y="58"/>
                  </a:lnTo>
                  <a:cubicBezTo>
                    <a:pt x="116" y="90"/>
                    <a:pt x="90" y="116"/>
                    <a:pt x="58" y="116"/>
                  </a:cubicBezTo>
                  <a:cubicBezTo>
                    <a:pt x="26" y="116"/>
                    <a:pt x="0" y="90"/>
                    <a:pt x="0" y="58"/>
                  </a:cubicBezTo>
                  <a:cubicBezTo>
                    <a:pt x="0" y="26"/>
                    <a:pt x="26" y="0"/>
                    <a:pt x="58" y="0"/>
                  </a:cubicBezTo>
                  <a:cubicBezTo>
                    <a:pt x="90" y="0"/>
                    <a:pt x="116" y="26"/>
                    <a:pt x="116" y="58"/>
                  </a:cubicBezTo>
                  <a:lnTo>
                    <a:pt x="116" y="58"/>
                  </a:lnTo>
                  <a:close/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33F1F07C-4CE9-4E10-A2A8-B2E86A0FE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3926" y="3807618"/>
              <a:ext cx="146050" cy="147638"/>
            </a:xfrm>
            <a:custGeom>
              <a:avLst/>
              <a:gdLst>
                <a:gd name="T0" fmla="*/ 157 w 157"/>
                <a:gd name="T1" fmla="*/ 78 h 156"/>
                <a:gd name="T2" fmla="*/ 157 w 157"/>
                <a:gd name="T3" fmla="*/ 78 h 156"/>
                <a:gd name="T4" fmla="*/ 78 w 157"/>
                <a:gd name="T5" fmla="*/ 156 h 156"/>
                <a:gd name="T6" fmla="*/ 0 w 157"/>
                <a:gd name="T7" fmla="*/ 78 h 156"/>
                <a:gd name="T8" fmla="*/ 78 w 157"/>
                <a:gd name="T9" fmla="*/ 0 h 156"/>
                <a:gd name="T10" fmla="*/ 157 w 157"/>
                <a:gd name="T11" fmla="*/ 7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6">
                  <a:moveTo>
                    <a:pt x="157" y="78"/>
                  </a:moveTo>
                  <a:lnTo>
                    <a:pt x="157" y="78"/>
                  </a:lnTo>
                  <a:cubicBezTo>
                    <a:pt x="157" y="121"/>
                    <a:pt x="122" y="156"/>
                    <a:pt x="78" y="156"/>
                  </a:cubicBez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172DD4EA-0AB3-46BD-8A24-E0BC83470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3926" y="3807618"/>
              <a:ext cx="146050" cy="147638"/>
            </a:xfrm>
            <a:custGeom>
              <a:avLst/>
              <a:gdLst>
                <a:gd name="T0" fmla="*/ 157 w 157"/>
                <a:gd name="T1" fmla="*/ 78 h 156"/>
                <a:gd name="T2" fmla="*/ 157 w 157"/>
                <a:gd name="T3" fmla="*/ 78 h 156"/>
                <a:gd name="T4" fmla="*/ 78 w 157"/>
                <a:gd name="T5" fmla="*/ 156 h 156"/>
                <a:gd name="T6" fmla="*/ 0 w 157"/>
                <a:gd name="T7" fmla="*/ 78 h 156"/>
                <a:gd name="T8" fmla="*/ 78 w 157"/>
                <a:gd name="T9" fmla="*/ 0 h 156"/>
                <a:gd name="T10" fmla="*/ 157 w 157"/>
                <a:gd name="T11" fmla="*/ 78 h 156"/>
                <a:gd name="T12" fmla="*/ 157 w 157"/>
                <a:gd name="T13" fmla="*/ 7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56">
                  <a:moveTo>
                    <a:pt x="157" y="78"/>
                  </a:moveTo>
                  <a:lnTo>
                    <a:pt x="157" y="78"/>
                  </a:lnTo>
                  <a:cubicBezTo>
                    <a:pt x="157" y="121"/>
                    <a:pt x="122" y="156"/>
                    <a:pt x="78" y="156"/>
                  </a:cubicBez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lnTo>
                    <a:pt x="157" y="78"/>
                  </a:lnTo>
                  <a:close/>
                </a:path>
              </a:pathLst>
            </a:custGeom>
            <a:noFill/>
            <a:ln w="174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7FF9B042-DFA5-49B0-A085-D5F02AA57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  <a:gd name="T22" fmla="*/ 615 w 615"/>
                <a:gd name="T23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lnTo>
                    <a:pt x="615" y="307"/>
                  </a:lnTo>
                  <a:close/>
                </a:path>
              </a:pathLst>
            </a:custGeom>
            <a:noFill/>
            <a:ln w="1588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11273783-BF63-4ED1-8964-42B5539A9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  <a:gd name="T22" fmla="*/ 615 w 615"/>
                <a:gd name="T23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lnTo>
                    <a:pt x="615" y="307"/>
                  </a:lnTo>
                  <a:close/>
                </a:path>
              </a:pathLst>
            </a:custGeom>
            <a:noFill/>
            <a:ln w="3175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32E47877-4D60-4CE7-A989-64C1314F1CF6}"/>
              </a:ext>
            </a:extLst>
          </p:cNvPr>
          <p:cNvGrpSpPr/>
          <p:nvPr/>
        </p:nvGrpSpPr>
        <p:grpSpPr>
          <a:xfrm>
            <a:off x="8490064" y="4584856"/>
            <a:ext cx="949325" cy="950913"/>
            <a:chOff x="10682288" y="3394868"/>
            <a:chExt cx="949325" cy="950913"/>
          </a:xfrm>
        </p:grpSpPr>
        <p:sp>
          <p:nvSpPr>
            <p:cNvPr id="159" name="Freeform 11">
              <a:extLst>
                <a:ext uri="{FF2B5EF4-FFF2-40B4-BE49-F238E27FC236}">
                  <a16:creationId xmlns:a16="http://schemas.microsoft.com/office/drawing/2014/main" id="{73352C57-E7FC-4E89-83EB-1E0BC224C6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5376" y="3863181"/>
              <a:ext cx="9525" cy="12700"/>
            </a:xfrm>
            <a:custGeom>
              <a:avLst/>
              <a:gdLst>
                <a:gd name="T0" fmla="*/ 5 w 11"/>
                <a:gd name="T1" fmla="*/ 13 h 13"/>
                <a:gd name="T2" fmla="*/ 5 w 11"/>
                <a:gd name="T3" fmla="*/ 13 h 13"/>
                <a:gd name="T4" fmla="*/ 0 w 11"/>
                <a:gd name="T5" fmla="*/ 10 h 13"/>
                <a:gd name="T6" fmla="*/ 0 w 11"/>
                <a:gd name="T7" fmla="*/ 3 h 13"/>
                <a:gd name="T8" fmla="*/ 5 w 11"/>
                <a:gd name="T9" fmla="*/ 0 h 13"/>
                <a:gd name="T10" fmla="*/ 5 w 11"/>
                <a:gd name="T11" fmla="*/ 0 h 13"/>
                <a:gd name="T12" fmla="*/ 11 w 11"/>
                <a:gd name="T13" fmla="*/ 3 h 13"/>
                <a:gd name="T14" fmla="*/ 11 w 11"/>
                <a:gd name="T15" fmla="*/ 10 h 13"/>
                <a:gd name="T16" fmla="*/ 5 w 11"/>
                <a:gd name="T17" fmla="*/ 13 h 13"/>
                <a:gd name="T18" fmla="*/ 5 w 11"/>
                <a:gd name="T1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3">
                  <a:moveTo>
                    <a:pt x="5" y="13"/>
                  </a:moveTo>
                  <a:lnTo>
                    <a:pt x="5" y="13"/>
                  </a:lnTo>
                  <a:lnTo>
                    <a:pt x="0" y="10"/>
                  </a:lnTo>
                  <a:lnTo>
                    <a:pt x="0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11" y="3"/>
                  </a:lnTo>
                  <a:lnTo>
                    <a:pt x="11" y="10"/>
                  </a:lnTo>
                  <a:lnTo>
                    <a:pt x="5" y="13"/>
                  </a:lnTo>
                  <a:lnTo>
                    <a:pt x="5" y="13"/>
                  </a:lnTo>
                  <a:close/>
                </a:path>
              </a:pathLst>
            </a:custGeom>
            <a:solidFill>
              <a:srgbClr val="66666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4">
              <a:extLst>
                <a:ext uri="{FF2B5EF4-FFF2-40B4-BE49-F238E27FC236}">
                  <a16:creationId xmlns:a16="http://schemas.microsoft.com/office/drawing/2014/main" id="{1B1ADBC7-E5B4-4B9D-B62D-A276A5F13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2288" y="3394868"/>
              <a:ext cx="949325" cy="950913"/>
            </a:xfrm>
            <a:custGeom>
              <a:avLst/>
              <a:gdLst>
                <a:gd name="T0" fmla="*/ 1015 w 1015"/>
                <a:gd name="T1" fmla="*/ 1014 h 1014"/>
                <a:gd name="T2" fmla="*/ 1015 w 1015"/>
                <a:gd name="T3" fmla="*/ 1014 h 1014"/>
                <a:gd name="T4" fmla="*/ 0 w 1015"/>
                <a:gd name="T5" fmla="*/ 1014 h 1014"/>
                <a:gd name="T6" fmla="*/ 0 w 1015"/>
                <a:gd name="T7" fmla="*/ 0 h 1014"/>
                <a:gd name="T8" fmla="*/ 1015 w 1015"/>
                <a:gd name="T9" fmla="*/ 0 h 1014"/>
                <a:gd name="T10" fmla="*/ 1015 w 1015"/>
                <a:gd name="T11" fmla="*/ 1014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5" h="1014">
                  <a:moveTo>
                    <a:pt x="1015" y="1014"/>
                  </a:moveTo>
                  <a:lnTo>
                    <a:pt x="1015" y="1014"/>
                  </a:lnTo>
                  <a:lnTo>
                    <a:pt x="0" y="1014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1014"/>
                  </a:lnTo>
                  <a:close/>
                </a:path>
              </a:pathLst>
            </a:custGeom>
            <a:solidFill>
              <a:srgbClr val="EEAA02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5">
              <a:extLst>
                <a:ext uri="{FF2B5EF4-FFF2-40B4-BE49-F238E27FC236}">
                  <a16:creationId xmlns:a16="http://schemas.microsoft.com/office/drawing/2014/main" id="{28D178CC-2F23-4459-AA09-E11B7E9A8C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53BA4069-E417-4FD7-BE65-10705DF56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  <a:gd name="T22" fmla="*/ 615 w 615"/>
                <a:gd name="T23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lnTo>
                    <a:pt x="615" y="307"/>
                  </a:lnTo>
                  <a:close/>
                </a:path>
              </a:pathLst>
            </a:custGeom>
            <a:noFill/>
            <a:ln w="174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950E67C2-6464-4651-B7C1-FD1643D10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4538" y="3998118"/>
              <a:ext cx="149225" cy="241300"/>
            </a:xfrm>
            <a:custGeom>
              <a:avLst/>
              <a:gdLst>
                <a:gd name="T0" fmla="*/ 159 w 159"/>
                <a:gd name="T1" fmla="*/ 190 h 258"/>
                <a:gd name="T2" fmla="*/ 159 w 159"/>
                <a:gd name="T3" fmla="*/ 190 h 258"/>
                <a:gd name="T4" fmla="*/ 90 w 159"/>
                <a:gd name="T5" fmla="*/ 258 h 258"/>
                <a:gd name="T6" fmla="*/ 69 w 159"/>
                <a:gd name="T7" fmla="*/ 258 h 258"/>
                <a:gd name="T8" fmla="*/ 0 w 159"/>
                <a:gd name="T9" fmla="*/ 190 h 258"/>
                <a:gd name="T10" fmla="*/ 0 w 159"/>
                <a:gd name="T11" fmla="*/ 68 h 258"/>
                <a:gd name="T12" fmla="*/ 69 w 159"/>
                <a:gd name="T13" fmla="*/ 0 h 258"/>
                <a:gd name="T14" fmla="*/ 90 w 159"/>
                <a:gd name="T15" fmla="*/ 0 h 258"/>
                <a:gd name="T16" fmla="*/ 159 w 159"/>
                <a:gd name="T17" fmla="*/ 68 h 258"/>
                <a:gd name="T18" fmla="*/ 159 w 159"/>
                <a:gd name="T19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258">
                  <a:moveTo>
                    <a:pt x="159" y="190"/>
                  </a:moveTo>
                  <a:lnTo>
                    <a:pt x="159" y="190"/>
                  </a:lnTo>
                  <a:cubicBezTo>
                    <a:pt x="159" y="227"/>
                    <a:pt x="128" y="258"/>
                    <a:pt x="90" y="258"/>
                  </a:cubicBezTo>
                  <a:lnTo>
                    <a:pt x="69" y="258"/>
                  </a:lnTo>
                  <a:cubicBezTo>
                    <a:pt x="31" y="258"/>
                    <a:pt x="0" y="227"/>
                    <a:pt x="0" y="190"/>
                  </a:cubicBezTo>
                  <a:lnTo>
                    <a:pt x="0" y="68"/>
                  </a:lnTo>
                  <a:cubicBezTo>
                    <a:pt x="0" y="31"/>
                    <a:pt x="31" y="0"/>
                    <a:pt x="69" y="0"/>
                  </a:cubicBezTo>
                  <a:lnTo>
                    <a:pt x="90" y="0"/>
                  </a:lnTo>
                  <a:cubicBezTo>
                    <a:pt x="128" y="0"/>
                    <a:pt x="159" y="31"/>
                    <a:pt x="159" y="68"/>
                  </a:cubicBezTo>
                  <a:lnTo>
                    <a:pt x="159" y="190"/>
                  </a:ln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8">
              <a:extLst>
                <a:ext uri="{FF2B5EF4-FFF2-40B4-BE49-F238E27FC236}">
                  <a16:creationId xmlns:a16="http://schemas.microsoft.com/office/drawing/2014/main" id="{FA925D0D-442F-461A-B2D4-937DFC42E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4538" y="3998118"/>
              <a:ext cx="149225" cy="241300"/>
            </a:xfrm>
            <a:custGeom>
              <a:avLst/>
              <a:gdLst>
                <a:gd name="T0" fmla="*/ 159 w 159"/>
                <a:gd name="T1" fmla="*/ 190 h 258"/>
                <a:gd name="T2" fmla="*/ 159 w 159"/>
                <a:gd name="T3" fmla="*/ 190 h 258"/>
                <a:gd name="T4" fmla="*/ 90 w 159"/>
                <a:gd name="T5" fmla="*/ 258 h 258"/>
                <a:gd name="T6" fmla="*/ 69 w 159"/>
                <a:gd name="T7" fmla="*/ 258 h 258"/>
                <a:gd name="T8" fmla="*/ 0 w 159"/>
                <a:gd name="T9" fmla="*/ 190 h 258"/>
                <a:gd name="T10" fmla="*/ 0 w 159"/>
                <a:gd name="T11" fmla="*/ 68 h 258"/>
                <a:gd name="T12" fmla="*/ 69 w 159"/>
                <a:gd name="T13" fmla="*/ 0 h 258"/>
                <a:gd name="T14" fmla="*/ 90 w 159"/>
                <a:gd name="T15" fmla="*/ 0 h 258"/>
                <a:gd name="T16" fmla="*/ 159 w 159"/>
                <a:gd name="T17" fmla="*/ 68 h 258"/>
                <a:gd name="T18" fmla="*/ 159 w 159"/>
                <a:gd name="T19" fmla="*/ 190 h 258"/>
                <a:gd name="T20" fmla="*/ 159 w 159"/>
                <a:gd name="T21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9" h="258">
                  <a:moveTo>
                    <a:pt x="159" y="190"/>
                  </a:moveTo>
                  <a:lnTo>
                    <a:pt x="159" y="190"/>
                  </a:lnTo>
                  <a:cubicBezTo>
                    <a:pt x="159" y="227"/>
                    <a:pt x="128" y="258"/>
                    <a:pt x="90" y="258"/>
                  </a:cubicBezTo>
                  <a:lnTo>
                    <a:pt x="69" y="258"/>
                  </a:lnTo>
                  <a:cubicBezTo>
                    <a:pt x="31" y="258"/>
                    <a:pt x="0" y="227"/>
                    <a:pt x="0" y="190"/>
                  </a:cubicBezTo>
                  <a:lnTo>
                    <a:pt x="0" y="68"/>
                  </a:lnTo>
                  <a:cubicBezTo>
                    <a:pt x="0" y="31"/>
                    <a:pt x="31" y="0"/>
                    <a:pt x="69" y="0"/>
                  </a:cubicBezTo>
                  <a:lnTo>
                    <a:pt x="90" y="0"/>
                  </a:lnTo>
                  <a:cubicBezTo>
                    <a:pt x="128" y="0"/>
                    <a:pt x="159" y="31"/>
                    <a:pt x="159" y="68"/>
                  </a:cubicBezTo>
                  <a:lnTo>
                    <a:pt x="159" y="190"/>
                  </a:lnTo>
                  <a:lnTo>
                    <a:pt x="159" y="190"/>
                  </a:lnTo>
                  <a:close/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9">
              <a:extLst>
                <a:ext uri="{FF2B5EF4-FFF2-40B4-BE49-F238E27FC236}">
                  <a16:creationId xmlns:a16="http://schemas.microsoft.com/office/drawing/2014/main" id="{13701CF0-31F8-4BED-A832-E8C4FF5F1B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0776" y="3858418"/>
              <a:ext cx="107950" cy="109538"/>
            </a:xfrm>
            <a:custGeom>
              <a:avLst/>
              <a:gdLst>
                <a:gd name="T0" fmla="*/ 0 w 116"/>
                <a:gd name="T1" fmla="*/ 58 h 116"/>
                <a:gd name="T2" fmla="*/ 0 w 116"/>
                <a:gd name="T3" fmla="*/ 58 h 116"/>
                <a:gd name="T4" fmla="*/ 58 w 116"/>
                <a:gd name="T5" fmla="*/ 116 h 116"/>
                <a:gd name="T6" fmla="*/ 116 w 116"/>
                <a:gd name="T7" fmla="*/ 58 h 116"/>
                <a:gd name="T8" fmla="*/ 58 w 116"/>
                <a:gd name="T9" fmla="*/ 0 h 116"/>
                <a:gd name="T10" fmla="*/ 0 w 116"/>
                <a:gd name="T11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16">
                  <a:moveTo>
                    <a:pt x="0" y="58"/>
                  </a:moveTo>
                  <a:lnTo>
                    <a:pt x="0" y="58"/>
                  </a:ln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20">
              <a:extLst>
                <a:ext uri="{FF2B5EF4-FFF2-40B4-BE49-F238E27FC236}">
                  <a16:creationId xmlns:a16="http://schemas.microsoft.com/office/drawing/2014/main" id="{2509891E-B5DA-40A2-9D48-081B54605F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0776" y="3858418"/>
              <a:ext cx="107950" cy="109538"/>
            </a:xfrm>
            <a:custGeom>
              <a:avLst/>
              <a:gdLst>
                <a:gd name="T0" fmla="*/ 0 w 116"/>
                <a:gd name="T1" fmla="*/ 58 h 116"/>
                <a:gd name="T2" fmla="*/ 0 w 116"/>
                <a:gd name="T3" fmla="*/ 58 h 116"/>
                <a:gd name="T4" fmla="*/ 58 w 116"/>
                <a:gd name="T5" fmla="*/ 116 h 116"/>
                <a:gd name="T6" fmla="*/ 116 w 116"/>
                <a:gd name="T7" fmla="*/ 58 h 116"/>
                <a:gd name="T8" fmla="*/ 58 w 116"/>
                <a:gd name="T9" fmla="*/ 0 h 116"/>
                <a:gd name="T10" fmla="*/ 0 w 116"/>
                <a:gd name="T11" fmla="*/ 58 h 116"/>
                <a:gd name="T12" fmla="*/ 0 w 116"/>
                <a:gd name="T13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16">
                  <a:moveTo>
                    <a:pt x="0" y="58"/>
                  </a:moveTo>
                  <a:lnTo>
                    <a:pt x="0" y="58"/>
                  </a:ln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lnTo>
                    <a:pt x="0" y="58"/>
                  </a:lnTo>
                  <a:close/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21">
              <a:extLst>
                <a:ext uri="{FF2B5EF4-FFF2-40B4-BE49-F238E27FC236}">
                  <a16:creationId xmlns:a16="http://schemas.microsoft.com/office/drawing/2014/main" id="{28C3FD24-8C95-4976-B07D-5C8CBD970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726" y="3998118"/>
              <a:ext cx="147638" cy="241300"/>
            </a:xfrm>
            <a:custGeom>
              <a:avLst/>
              <a:gdLst>
                <a:gd name="T0" fmla="*/ 0 w 158"/>
                <a:gd name="T1" fmla="*/ 190 h 258"/>
                <a:gd name="T2" fmla="*/ 0 w 158"/>
                <a:gd name="T3" fmla="*/ 190 h 258"/>
                <a:gd name="T4" fmla="*/ 68 w 158"/>
                <a:gd name="T5" fmla="*/ 258 h 258"/>
                <a:gd name="T6" fmla="*/ 90 w 158"/>
                <a:gd name="T7" fmla="*/ 258 h 258"/>
                <a:gd name="T8" fmla="*/ 158 w 158"/>
                <a:gd name="T9" fmla="*/ 190 h 258"/>
                <a:gd name="T10" fmla="*/ 158 w 158"/>
                <a:gd name="T11" fmla="*/ 68 h 258"/>
                <a:gd name="T12" fmla="*/ 90 w 158"/>
                <a:gd name="T13" fmla="*/ 0 h 258"/>
                <a:gd name="T14" fmla="*/ 68 w 158"/>
                <a:gd name="T15" fmla="*/ 0 h 258"/>
                <a:gd name="T16" fmla="*/ 0 w 158"/>
                <a:gd name="T17" fmla="*/ 68 h 258"/>
                <a:gd name="T18" fmla="*/ 0 w 158"/>
                <a:gd name="T19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258">
                  <a:moveTo>
                    <a:pt x="0" y="190"/>
                  </a:moveTo>
                  <a:lnTo>
                    <a:pt x="0" y="190"/>
                  </a:lnTo>
                  <a:cubicBezTo>
                    <a:pt x="0" y="227"/>
                    <a:pt x="31" y="258"/>
                    <a:pt x="68" y="258"/>
                  </a:cubicBezTo>
                  <a:lnTo>
                    <a:pt x="90" y="258"/>
                  </a:lnTo>
                  <a:cubicBezTo>
                    <a:pt x="128" y="258"/>
                    <a:pt x="158" y="227"/>
                    <a:pt x="158" y="190"/>
                  </a:cubicBezTo>
                  <a:lnTo>
                    <a:pt x="158" y="68"/>
                  </a:lnTo>
                  <a:cubicBezTo>
                    <a:pt x="158" y="31"/>
                    <a:pt x="128" y="0"/>
                    <a:pt x="90" y="0"/>
                  </a:cubicBezTo>
                  <a:lnTo>
                    <a:pt x="68" y="0"/>
                  </a:lnTo>
                  <a:cubicBezTo>
                    <a:pt x="31" y="0"/>
                    <a:pt x="0" y="31"/>
                    <a:pt x="0" y="68"/>
                  </a:cubicBezTo>
                  <a:lnTo>
                    <a:pt x="0" y="190"/>
                  </a:ln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22">
              <a:extLst>
                <a:ext uri="{FF2B5EF4-FFF2-40B4-BE49-F238E27FC236}">
                  <a16:creationId xmlns:a16="http://schemas.microsoft.com/office/drawing/2014/main" id="{7E107EF2-CE45-4393-A992-968136CE91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726" y="3998118"/>
              <a:ext cx="147638" cy="241300"/>
            </a:xfrm>
            <a:custGeom>
              <a:avLst/>
              <a:gdLst>
                <a:gd name="T0" fmla="*/ 0 w 158"/>
                <a:gd name="T1" fmla="*/ 190 h 258"/>
                <a:gd name="T2" fmla="*/ 0 w 158"/>
                <a:gd name="T3" fmla="*/ 190 h 258"/>
                <a:gd name="T4" fmla="*/ 68 w 158"/>
                <a:gd name="T5" fmla="*/ 258 h 258"/>
                <a:gd name="T6" fmla="*/ 90 w 158"/>
                <a:gd name="T7" fmla="*/ 258 h 258"/>
                <a:gd name="T8" fmla="*/ 158 w 158"/>
                <a:gd name="T9" fmla="*/ 190 h 258"/>
                <a:gd name="T10" fmla="*/ 158 w 158"/>
                <a:gd name="T11" fmla="*/ 68 h 258"/>
                <a:gd name="T12" fmla="*/ 90 w 158"/>
                <a:gd name="T13" fmla="*/ 0 h 258"/>
                <a:gd name="T14" fmla="*/ 68 w 158"/>
                <a:gd name="T15" fmla="*/ 0 h 258"/>
                <a:gd name="T16" fmla="*/ 0 w 158"/>
                <a:gd name="T17" fmla="*/ 68 h 258"/>
                <a:gd name="T18" fmla="*/ 0 w 158"/>
                <a:gd name="T19" fmla="*/ 190 h 258"/>
                <a:gd name="T20" fmla="*/ 0 w 158"/>
                <a:gd name="T21" fmla="*/ 19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8" h="258">
                  <a:moveTo>
                    <a:pt x="0" y="190"/>
                  </a:moveTo>
                  <a:lnTo>
                    <a:pt x="0" y="190"/>
                  </a:lnTo>
                  <a:cubicBezTo>
                    <a:pt x="0" y="227"/>
                    <a:pt x="31" y="258"/>
                    <a:pt x="68" y="258"/>
                  </a:cubicBezTo>
                  <a:lnTo>
                    <a:pt x="90" y="258"/>
                  </a:lnTo>
                  <a:cubicBezTo>
                    <a:pt x="128" y="258"/>
                    <a:pt x="158" y="227"/>
                    <a:pt x="158" y="190"/>
                  </a:cubicBezTo>
                  <a:lnTo>
                    <a:pt x="158" y="68"/>
                  </a:lnTo>
                  <a:cubicBezTo>
                    <a:pt x="158" y="31"/>
                    <a:pt x="128" y="0"/>
                    <a:pt x="90" y="0"/>
                  </a:cubicBezTo>
                  <a:lnTo>
                    <a:pt x="68" y="0"/>
                  </a:lnTo>
                  <a:cubicBezTo>
                    <a:pt x="31" y="0"/>
                    <a:pt x="0" y="31"/>
                    <a:pt x="0" y="68"/>
                  </a:cubicBezTo>
                  <a:lnTo>
                    <a:pt x="0" y="190"/>
                  </a:lnTo>
                  <a:lnTo>
                    <a:pt x="0" y="190"/>
                  </a:lnTo>
                  <a:close/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23">
              <a:extLst>
                <a:ext uri="{FF2B5EF4-FFF2-40B4-BE49-F238E27FC236}">
                  <a16:creationId xmlns:a16="http://schemas.microsoft.com/office/drawing/2014/main" id="{C467DDDD-1F47-4806-AE09-BDC05DC1D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5176" y="3858418"/>
              <a:ext cx="107950" cy="109538"/>
            </a:xfrm>
            <a:custGeom>
              <a:avLst/>
              <a:gdLst>
                <a:gd name="T0" fmla="*/ 116 w 116"/>
                <a:gd name="T1" fmla="*/ 58 h 116"/>
                <a:gd name="T2" fmla="*/ 116 w 116"/>
                <a:gd name="T3" fmla="*/ 58 h 116"/>
                <a:gd name="T4" fmla="*/ 58 w 116"/>
                <a:gd name="T5" fmla="*/ 116 h 116"/>
                <a:gd name="T6" fmla="*/ 0 w 116"/>
                <a:gd name="T7" fmla="*/ 58 h 116"/>
                <a:gd name="T8" fmla="*/ 58 w 116"/>
                <a:gd name="T9" fmla="*/ 0 h 116"/>
                <a:gd name="T10" fmla="*/ 116 w 116"/>
                <a:gd name="T11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16">
                  <a:moveTo>
                    <a:pt x="116" y="58"/>
                  </a:moveTo>
                  <a:lnTo>
                    <a:pt x="116" y="58"/>
                  </a:lnTo>
                  <a:cubicBezTo>
                    <a:pt x="116" y="90"/>
                    <a:pt x="90" y="116"/>
                    <a:pt x="58" y="116"/>
                  </a:cubicBezTo>
                  <a:cubicBezTo>
                    <a:pt x="26" y="116"/>
                    <a:pt x="0" y="90"/>
                    <a:pt x="0" y="58"/>
                  </a:cubicBezTo>
                  <a:cubicBezTo>
                    <a:pt x="0" y="26"/>
                    <a:pt x="26" y="0"/>
                    <a:pt x="58" y="0"/>
                  </a:cubicBezTo>
                  <a:cubicBezTo>
                    <a:pt x="90" y="0"/>
                    <a:pt x="116" y="26"/>
                    <a:pt x="116" y="58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24">
              <a:extLst>
                <a:ext uri="{FF2B5EF4-FFF2-40B4-BE49-F238E27FC236}">
                  <a16:creationId xmlns:a16="http://schemas.microsoft.com/office/drawing/2014/main" id="{7101F958-54A8-4E9A-879A-1C9FF1090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5176" y="3858418"/>
              <a:ext cx="107950" cy="109538"/>
            </a:xfrm>
            <a:custGeom>
              <a:avLst/>
              <a:gdLst>
                <a:gd name="T0" fmla="*/ 116 w 116"/>
                <a:gd name="T1" fmla="*/ 58 h 116"/>
                <a:gd name="T2" fmla="*/ 116 w 116"/>
                <a:gd name="T3" fmla="*/ 58 h 116"/>
                <a:gd name="T4" fmla="*/ 58 w 116"/>
                <a:gd name="T5" fmla="*/ 116 h 116"/>
                <a:gd name="T6" fmla="*/ 0 w 116"/>
                <a:gd name="T7" fmla="*/ 58 h 116"/>
                <a:gd name="T8" fmla="*/ 58 w 116"/>
                <a:gd name="T9" fmla="*/ 0 h 116"/>
                <a:gd name="T10" fmla="*/ 116 w 116"/>
                <a:gd name="T11" fmla="*/ 58 h 116"/>
                <a:gd name="T12" fmla="*/ 116 w 116"/>
                <a:gd name="T13" fmla="*/ 5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16">
                  <a:moveTo>
                    <a:pt x="116" y="58"/>
                  </a:moveTo>
                  <a:lnTo>
                    <a:pt x="116" y="58"/>
                  </a:lnTo>
                  <a:cubicBezTo>
                    <a:pt x="116" y="90"/>
                    <a:pt x="90" y="116"/>
                    <a:pt x="58" y="116"/>
                  </a:cubicBezTo>
                  <a:cubicBezTo>
                    <a:pt x="26" y="116"/>
                    <a:pt x="0" y="90"/>
                    <a:pt x="0" y="58"/>
                  </a:cubicBezTo>
                  <a:cubicBezTo>
                    <a:pt x="0" y="26"/>
                    <a:pt x="26" y="0"/>
                    <a:pt x="58" y="0"/>
                  </a:cubicBezTo>
                  <a:cubicBezTo>
                    <a:pt x="90" y="0"/>
                    <a:pt x="116" y="26"/>
                    <a:pt x="116" y="58"/>
                  </a:cubicBezTo>
                  <a:lnTo>
                    <a:pt x="116" y="58"/>
                  </a:lnTo>
                  <a:close/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25">
              <a:extLst>
                <a:ext uri="{FF2B5EF4-FFF2-40B4-BE49-F238E27FC236}">
                  <a16:creationId xmlns:a16="http://schemas.microsoft.com/office/drawing/2014/main" id="{5DDE8B3D-E61B-41B6-B128-B9BFAA15E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3926" y="3807618"/>
              <a:ext cx="146050" cy="147638"/>
            </a:xfrm>
            <a:custGeom>
              <a:avLst/>
              <a:gdLst>
                <a:gd name="T0" fmla="*/ 157 w 157"/>
                <a:gd name="T1" fmla="*/ 78 h 156"/>
                <a:gd name="T2" fmla="*/ 157 w 157"/>
                <a:gd name="T3" fmla="*/ 78 h 156"/>
                <a:gd name="T4" fmla="*/ 78 w 157"/>
                <a:gd name="T5" fmla="*/ 156 h 156"/>
                <a:gd name="T6" fmla="*/ 0 w 157"/>
                <a:gd name="T7" fmla="*/ 78 h 156"/>
                <a:gd name="T8" fmla="*/ 78 w 157"/>
                <a:gd name="T9" fmla="*/ 0 h 156"/>
                <a:gd name="T10" fmla="*/ 157 w 157"/>
                <a:gd name="T11" fmla="*/ 7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6">
                  <a:moveTo>
                    <a:pt x="157" y="78"/>
                  </a:moveTo>
                  <a:lnTo>
                    <a:pt x="157" y="78"/>
                  </a:lnTo>
                  <a:cubicBezTo>
                    <a:pt x="157" y="121"/>
                    <a:pt x="122" y="156"/>
                    <a:pt x="78" y="156"/>
                  </a:cubicBez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close/>
                </a:path>
              </a:pathLst>
            </a:custGeom>
            <a:solidFill>
              <a:srgbClr val="B818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26">
              <a:extLst>
                <a:ext uri="{FF2B5EF4-FFF2-40B4-BE49-F238E27FC236}">
                  <a16:creationId xmlns:a16="http://schemas.microsoft.com/office/drawing/2014/main" id="{A113AC9C-367D-4B0B-8CA6-B150C53B7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3926" y="3807618"/>
              <a:ext cx="146050" cy="147638"/>
            </a:xfrm>
            <a:custGeom>
              <a:avLst/>
              <a:gdLst>
                <a:gd name="T0" fmla="*/ 157 w 157"/>
                <a:gd name="T1" fmla="*/ 78 h 156"/>
                <a:gd name="T2" fmla="*/ 157 w 157"/>
                <a:gd name="T3" fmla="*/ 78 h 156"/>
                <a:gd name="T4" fmla="*/ 78 w 157"/>
                <a:gd name="T5" fmla="*/ 156 h 156"/>
                <a:gd name="T6" fmla="*/ 0 w 157"/>
                <a:gd name="T7" fmla="*/ 78 h 156"/>
                <a:gd name="T8" fmla="*/ 78 w 157"/>
                <a:gd name="T9" fmla="*/ 0 h 156"/>
                <a:gd name="T10" fmla="*/ 157 w 157"/>
                <a:gd name="T11" fmla="*/ 78 h 156"/>
                <a:gd name="T12" fmla="*/ 157 w 157"/>
                <a:gd name="T13" fmla="*/ 7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56">
                  <a:moveTo>
                    <a:pt x="157" y="78"/>
                  </a:moveTo>
                  <a:lnTo>
                    <a:pt x="157" y="78"/>
                  </a:lnTo>
                  <a:cubicBezTo>
                    <a:pt x="157" y="121"/>
                    <a:pt x="122" y="156"/>
                    <a:pt x="78" y="156"/>
                  </a:cubicBez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lnTo>
                    <a:pt x="157" y="78"/>
                  </a:lnTo>
                  <a:close/>
                </a:path>
              </a:pathLst>
            </a:custGeom>
            <a:noFill/>
            <a:ln w="174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27">
              <a:extLst>
                <a:ext uri="{FF2B5EF4-FFF2-40B4-BE49-F238E27FC236}">
                  <a16:creationId xmlns:a16="http://schemas.microsoft.com/office/drawing/2014/main" id="{FBBDEDCA-6AB8-4F23-8CB1-D34BAAC562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  <a:gd name="T22" fmla="*/ 615 w 615"/>
                <a:gd name="T23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lnTo>
                    <a:pt x="615" y="307"/>
                  </a:lnTo>
                  <a:close/>
                </a:path>
              </a:pathLst>
            </a:custGeom>
            <a:noFill/>
            <a:ln w="1588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28">
              <a:extLst>
                <a:ext uri="{FF2B5EF4-FFF2-40B4-BE49-F238E27FC236}">
                  <a16:creationId xmlns:a16="http://schemas.microsoft.com/office/drawing/2014/main" id="{3C0935FB-C35B-4669-B10B-CDC63EC70B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9613" y="3590131"/>
              <a:ext cx="574675" cy="558800"/>
            </a:xfrm>
            <a:custGeom>
              <a:avLst/>
              <a:gdLst>
                <a:gd name="T0" fmla="*/ 615 w 615"/>
                <a:gd name="T1" fmla="*/ 307 h 595"/>
                <a:gd name="T2" fmla="*/ 615 w 615"/>
                <a:gd name="T3" fmla="*/ 307 h 595"/>
                <a:gd name="T4" fmla="*/ 307 w 615"/>
                <a:gd name="T5" fmla="*/ 0 h 595"/>
                <a:gd name="T6" fmla="*/ 0 w 615"/>
                <a:gd name="T7" fmla="*/ 307 h 595"/>
                <a:gd name="T8" fmla="*/ 200 w 615"/>
                <a:gd name="T9" fmla="*/ 595 h 595"/>
                <a:gd name="T10" fmla="*/ 200 w 615"/>
                <a:gd name="T11" fmla="*/ 535 h 595"/>
                <a:gd name="T12" fmla="*/ 303 w 615"/>
                <a:gd name="T13" fmla="*/ 432 h 595"/>
                <a:gd name="T14" fmla="*/ 312 w 615"/>
                <a:gd name="T15" fmla="*/ 432 h 595"/>
                <a:gd name="T16" fmla="*/ 415 w 615"/>
                <a:gd name="T17" fmla="*/ 535 h 595"/>
                <a:gd name="T18" fmla="*/ 415 w 615"/>
                <a:gd name="T19" fmla="*/ 595 h 595"/>
                <a:gd name="T20" fmla="*/ 615 w 615"/>
                <a:gd name="T21" fmla="*/ 307 h 595"/>
                <a:gd name="T22" fmla="*/ 615 w 615"/>
                <a:gd name="T23" fmla="*/ 307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" h="595">
                  <a:moveTo>
                    <a:pt x="615" y="307"/>
                  </a:moveTo>
                  <a:lnTo>
                    <a:pt x="615" y="307"/>
                  </a:lnTo>
                  <a:cubicBezTo>
                    <a:pt x="615" y="138"/>
                    <a:pt x="477" y="0"/>
                    <a:pt x="307" y="0"/>
                  </a:cubicBezTo>
                  <a:cubicBezTo>
                    <a:pt x="138" y="0"/>
                    <a:pt x="0" y="138"/>
                    <a:pt x="0" y="307"/>
                  </a:cubicBezTo>
                  <a:cubicBezTo>
                    <a:pt x="0" y="439"/>
                    <a:pt x="83" y="552"/>
                    <a:pt x="200" y="595"/>
                  </a:cubicBezTo>
                  <a:lnTo>
                    <a:pt x="200" y="535"/>
                  </a:lnTo>
                  <a:cubicBezTo>
                    <a:pt x="200" y="478"/>
                    <a:pt x="246" y="432"/>
                    <a:pt x="303" y="432"/>
                  </a:cubicBezTo>
                  <a:lnTo>
                    <a:pt x="312" y="432"/>
                  </a:lnTo>
                  <a:cubicBezTo>
                    <a:pt x="368" y="432"/>
                    <a:pt x="415" y="478"/>
                    <a:pt x="415" y="535"/>
                  </a:cubicBezTo>
                  <a:lnTo>
                    <a:pt x="415" y="595"/>
                  </a:lnTo>
                  <a:cubicBezTo>
                    <a:pt x="532" y="552"/>
                    <a:pt x="615" y="439"/>
                    <a:pt x="615" y="307"/>
                  </a:cubicBezTo>
                  <a:lnTo>
                    <a:pt x="615" y="307"/>
                  </a:lnTo>
                  <a:close/>
                </a:path>
              </a:pathLst>
            </a:custGeom>
            <a:noFill/>
            <a:ln w="3175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008837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08A62E-AFCF-4BF0-A62A-43F629EB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3087" y="660581"/>
            <a:ext cx="5370976" cy="535531"/>
          </a:xfrm>
        </p:spPr>
        <p:txBody>
          <a:bodyPr/>
          <a:lstStyle/>
          <a:p>
            <a:r>
              <a:rPr lang="zh-CN" altLang="en-US" dirty="0"/>
              <a:t>商业模式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411590-C4DB-4D8B-979B-BE7DC8FC14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01393" y="1966365"/>
            <a:ext cx="5252670" cy="3185487"/>
          </a:xfrm>
        </p:spPr>
        <p:txBody>
          <a:bodyPr/>
          <a:lstStyle/>
          <a:p>
            <a:r>
              <a:rPr lang="zh-CN" altLang="en-US" dirty="0"/>
              <a:t>影院模式：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商城模式：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景区模式：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博物馆模式：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家庭模式：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（放松、神游、世界眼光，小孩地理课）  旅游前攻略</a:t>
            </a:r>
          </a:p>
        </p:txBody>
      </p:sp>
    </p:spTree>
    <p:extLst>
      <p:ext uri="{BB962C8B-B14F-4D97-AF65-F5344CB8AC3E}">
        <p14:creationId xmlns:p14="http://schemas.microsoft.com/office/powerpoint/2010/main" val="194568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C87647A-4D5C-47FA-BB27-EB229ED1D5EB}"/>
              </a:ext>
            </a:extLst>
          </p:cNvPr>
          <p:cNvSpPr/>
          <p:nvPr/>
        </p:nvSpPr>
        <p:spPr>
          <a:xfrm>
            <a:off x="6426200" y="366623"/>
            <a:ext cx="523240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缘起：朋友圈聊天，自驾旅游线路，我提出憋管去不去 神游一番也可以；以后我要搞个 </a:t>
            </a:r>
            <a:r>
              <a:rPr lang="en-US" altLang="zh-CN" sz="1600" dirty="0"/>
              <a:t>VR</a:t>
            </a:r>
            <a:r>
              <a:rPr lang="zh-CN" altLang="en-US" sz="1600" dirty="0"/>
              <a:t>神游 </a:t>
            </a:r>
            <a:r>
              <a:rPr lang="en-US" altLang="zh-CN" sz="1600" dirty="0"/>
              <a:t>APP  </a:t>
            </a:r>
            <a:r>
              <a:rPr lang="zh-CN" altLang="en-US" sz="1600" dirty="0"/>
              <a:t>让你们带上眼镜选好路线就可以上路，走路、开吉普、开飞机想怎么神游都行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和边智讨论可行性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1</a:t>
            </a:r>
            <a:r>
              <a:rPr lang="zh-CN" altLang="en-US" sz="1600" dirty="0"/>
              <a:t>、硬件：</a:t>
            </a:r>
            <a:r>
              <a:rPr lang="en-US" altLang="zh-CN" sz="1600" dirty="0"/>
              <a:t>VR</a:t>
            </a:r>
            <a:r>
              <a:rPr lang="zh-CN" altLang="en-US" sz="1600" dirty="0"/>
              <a:t>眼镜</a:t>
            </a:r>
            <a:r>
              <a:rPr lang="en-US" altLang="zh-CN" sz="1600" dirty="0"/>
              <a:t>+4D</a:t>
            </a:r>
            <a:r>
              <a:rPr lang="zh-CN" altLang="en-US" sz="1600" dirty="0"/>
              <a:t>座椅，</a:t>
            </a:r>
            <a:r>
              <a:rPr lang="en-US" altLang="zh-CN" sz="1600" dirty="0"/>
              <a:t>1</a:t>
            </a:r>
            <a:r>
              <a:rPr lang="zh-CN" altLang="en-US" sz="1600" dirty="0"/>
              <a:t>）低配版</a:t>
            </a:r>
            <a:r>
              <a:rPr lang="en-US" altLang="zh-CN" sz="1600" dirty="0"/>
              <a:t>VR</a:t>
            </a:r>
            <a:r>
              <a:rPr lang="zh-CN" altLang="en-US" sz="1600" dirty="0"/>
              <a:t>眼镜，高配版</a:t>
            </a:r>
            <a:r>
              <a:rPr lang="en-US" altLang="zh-CN" sz="1600" dirty="0"/>
              <a:t>VR</a:t>
            </a:r>
            <a:r>
              <a:rPr lang="zh-CN" altLang="en-US" sz="1600" dirty="0"/>
              <a:t>眼镜</a:t>
            </a:r>
            <a:r>
              <a:rPr lang="en-US" altLang="zh-CN" sz="1600" dirty="0"/>
              <a:t>+4d</a:t>
            </a:r>
            <a:r>
              <a:rPr lang="zh-CN" altLang="en-US" sz="1600" dirty="0"/>
              <a:t>座椅，    </a:t>
            </a:r>
            <a:r>
              <a:rPr lang="en-US" altLang="zh-CN" sz="1600" dirty="0"/>
              <a:t>2</a:t>
            </a:r>
            <a:r>
              <a:rPr lang="zh-CN" altLang="en-US" sz="1600" dirty="0"/>
              <a:t>）座椅兼具</a:t>
            </a:r>
            <a:r>
              <a:rPr lang="en-US" altLang="zh-CN" sz="1600" dirty="0"/>
              <a:t>4D</a:t>
            </a:r>
            <a:r>
              <a:rPr lang="zh-CN" altLang="en-US" sz="1600" dirty="0"/>
              <a:t>功能和按摩功能，以家庭使用为主，也可以采用影院模式 </a:t>
            </a:r>
            <a:r>
              <a:rPr lang="en-US" altLang="zh-CN" sz="1600" dirty="0"/>
              <a:t>3</a:t>
            </a:r>
            <a:r>
              <a:rPr lang="zh-CN" altLang="en-US" sz="1600" dirty="0"/>
              <a:t>）</a:t>
            </a:r>
            <a:r>
              <a:rPr lang="en-US" altLang="zh-CN" sz="1600" dirty="0"/>
              <a:t>VR</a:t>
            </a:r>
            <a:r>
              <a:rPr lang="zh-CN" altLang="en-US" sz="1600" dirty="0"/>
              <a:t>眼镜具备方向自动选择功能，</a:t>
            </a:r>
            <a:r>
              <a:rPr lang="en-US" altLang="zh-CN" sz="1600" dirty="0"/>
              <a:t>4D</a:t>
            </a:r>
            <a:r>
              <a:rPr lang="zh-CN" altLang="en-US" sz="1600" dirty="0"/>
              <a:t>座椅配备 菜单遥控器和方向盘等硬件插件 </a:t>
            </a:r>
            <a:r>
              <a:rPr lang="en-US" altLang="zh-CN" sz="1600" dirty="0"/>
              <a:t>4</a:t>
            </a:r>
            <a:r>
              <a:rPr lang="zh-CN" altLang="en-US" sz="1600" dirty="0"/>
              <a:t>）眼镜指示进入公园，菜单操作走路指令，眼镜指示湖边方向，菜单操作汽艇模式；眼镜指示出公园，菜单操作吉普模式甚至飞机模式；爬山模式、索道模式。</a:t>
            </a:r>
            <a:endParaRPr lang="en-US" altLang="zh-CN" sz="1600" dirty="0"/>
          </a:p>
          <a:p>
            <a:r>
              <a:rPr lang="en-US" altLang="zh-CN" sz="1600" dirty="0"/>
              <a:t>2</a:t>
            </a:r>
            <a:r>
              <a:rPr lang="zh-CN" altLang="en-US" sz="1600" dirty="0"/>
              <a:t>、软件：神游</a:t>
            </a:r>
            <a:r>
              <a:rPr lang="en-US" altLang="zh-CN" sz="1600" dirty="0"/>
              <a:t>APP</a:t>
            </a:r>
            <a:r>
              <a:rPr lang="zh-CN" altLang="en-US" sz="1600" dirty="0"/>
              <a:t>，规划定制路线</a:t>
            </a:r>
            <a:endParaRPr lang="en-US" altLang="zh-CN" sz="1600" dirty="0"/>
          </a:p>
          <a:p>
            <a:r>
              <a:rPr lang="en-US" altLang="zh-CN" sz="1600" dirty="0"/>
              <a:t>3</a:t>
            </a:r>
            <a:r>
              <a:rPr lang="zh-CN" altLang="en-US" sz="1600" dirty="0"/>
              <a:t>、内容：公司录制旅游内容</a:t>
            </a:r>
            <a:endParaRPr lang="en-US" altLang="zh-CN" sz="1600" dirty="0"/>
          </a:p>
          <a:p>
            <a:r>
              <a:rPr lang="en-US" altLang="zh-CN" sz="1600" dirty="0"/>
              <a:t>4</a:t>
            </a:r>
            <a:r>
              <a:rPr lang="zh-CN" altLang="en-US" sz="1600" dirty="0"/>
              <a:t>、平台：搭建环球虚拟旅游平台，面向全世界征集旅游内容，实行上传内容提成，平台收费</a:t>
            </a:r>
            <a:endParaRPr lang="en-US" altLang="zh-CN" sz="1600" dirty="0"/>
          </a:p>
          <a:p>
            <a:r>
              <a:rPr lang="en-US" altLang="zh-CN" sz="1600" dirty="0"/>
              <a:t>5</a:t>
            </a:r>
            <a:r>
              <a:rPr lang="zh-CN" altLang="en-US" sz="1600" dirty="0"/>
              <a:t>、商业模式：影院模式</a:t>
            </a:r>
            <a:r>
              <a:rPr lang="en-US" altLang="zh-CN" sz="1600" dirty="0"/>
              <a:t>——》</a:t>
            </a:r>
            <a:r>
              <a:rPr lang="zh-CN" altLang="en-US" sz="1600" dirty="0"/>
              <a:t>  商城模式</a:t>
            </a:r>
            <a:r>
              <a:rPr lang="en-US" altLang="zh-CN" sz="1600" dirty="0"/>
              <a:t>——》</a:t>
            </a:r>
            <a:r>
              <a:rPr lang="zh-CN" altLang="en-US" sz="1600" dirty="0"/>
              <a:t>  家庭模式 （放松、神游、世界眼光，小孩地理课）  旅游前攻略   </a:t>
            </a:r>
            <a:endParaRPr lang="en-US" altLang="zh-CN" sz="1600" dirty="0"/>
          </a:p>
          <a:p>
            <a:r>
              <a:rPr lang="en-US" altLang="zh-CN" sz="1600" dirty="0"/>
              <a:t>6</a:t>
            </a:r>
            <a:r>
              <a:rPr lang="zh-CN" altLang="en-US" sz="1600" dirty="0"/>
              <a:t>、和景点合作</a:t>
            </a:r>
            <a:endParaRPr lang="en-US" altLang="zh-CN" sz="1600" dirty="0"/>
          </a:p>
          <a:p>
            <a:r>
              <a:rPr lang="en-US" altLang="zh-CN" sz="1600" dirty="0"/>
              <a:t>7</a:t>
            </a:r>
            <a:r>
              <a:rPr lang="zh-CN" altLang="en-US" sz="1600" dirty="0"/>
              <a:t>、洞悉人性的需求</a:t>
            </a:r>
            <a:endParaRPr lang="en-US" altLang="zh-CN" sz="1600" dirty="0"/>
          </a:p>
          <a:p>
            <a:r>
              <a:rPr lang="en-US" altLang="zh-CN" sz="1600" dirty="0"/>
              <a:t>8</a:t>
            </a:r>
            <a:r>
              <a:rPr lang="zh-CN" altLang="en-US" sz="1600" dirty="0"/>
              <a:t>、复游率</a:t>
            </a:r>
            <a:endParaRPr lang="en-US" altLang="zh-CN" sz="1600" dirty="0"/>
          </a:p>
          <a:p>
            <a:r>
              <a:rPr lang="en-US" altLang="zh-CN" sz="1600" dirty="0"/>
              <a:t>9</a:t>
            </a:r>
            <a:r>
              <a:rPr lang="zh-CN" altLang="en-US" sz="1600" dirty="0"/>
              <a:t>、客户画像</a:t>
            </a:r>
          </a:p>
        </p:txBody>
      </p:sp>
    </p:spTree>
    <p:extLst>
      <p:ext uri="{BB962C8B-B14F-4D97-AF65-F5344CB8AC3E}">
        <p14:creationId xmlns:p14="http://schemas.microsoft.com/office/powerpoint/2010/main" val="210960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17" r="2"/>
          <a:stretch/>
        </p:blipFill>
        <p:spPr>
          <a:xfrm>
            <a:off x="-84718" y="-2210269"/>
            <a:ext cx="12190270" cy="6868932"/>
          </a:xfrm>
          <a:prstGeom prst="rect">
            <a:avLst/>
          </a:prstGeom>
        </p:spPr>
      </p:pic>
      <p:sp>
        <p:nvSpPr>
          <p:cNvPr id="36" name="gradient"/>
          <p:cNvSpPr/>
          <p:nvPr/>
        </p:nvSpPr>
        <p:spPr bwMode="auto">
          <a:xfrm>
            <a:off x="-149779" y="-3537227"/>
            <a:ext cx="12190269" cy="687184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kern="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67" y="292274"/>
            <a:ext cx="11350580" cy="853303"/>
          </a:xfrm>
        </p:spPr>
        <p:txBody>
          <a:bodyPr vert="horz" wrap="square" lIns="179259" tIns="143407" rIns="179259" bIns="143407" rtlCol="0" anchor="t">
            <a:noAutofit/>
          </a:bodyPr>
          <a:lstStyle/>
          <a:p>
            <a:r>
              <a:rPr lang="en-US" altLang="zh-CN" sz="4312" dirty="0"/>
              <a:t>VR+</a:t>
            </a:r>
            <a:r>
              <a:rPr lang="zh-CN" altLang="en-US" sz="4312" dirty="0"/>
              <a:t>旅游内容制作</a:t>
            </a:r>
            <a:endParaRPr lang="en-US" sz="4312" dirty="0"/>
          </a:p>
        </p:txBody>
      </p:sp>
      <p:sp>
        <p:nvSpPr>
          <p:cNvPr id="9" name="TextBox 8"/>
          <p:cNvSpPr txBox="1"/>
          <p:nvPr/>
        </p:nvSpPr>
        <p:spPr>
          <a:xfrm>
            <a:off x="270068" y="1365733"/>
            <a:ext cx="11480700" cy="621968"/>
          </a:xfrm>
          <a:prstGeom prst="rect">
            <a:avLst/>
          </a:prstGeom>
          <a:noFill/>
        </p:spPr>
        <p:txBody>
          <a:bodyPr wrap="square" lIns="179259" tIns="143407" rIns="179259" bIns="143407" rtlCol="0">
            <a:spAutoFit/>
          </a:bodyPr>
          <a:lstStyle/>
          <a:p>
            <a:pPr defTabSz="896214">
              <a:lnSpc>
                <a:spcPct val="90000"/>
              </a:lnSpc>
              <a:defRPr/>
            </a:pPr>
            <a:r>
              <a:rPr lang="en-US" sz="2353" kern="0" dirty="0">
                <a:gradFill>
                  <a:gsLst>
                    <a:gs pos="1250">
                      <a:schemeClr val="tx1"/>
                    </a:gs>
                    <a:gs pos="81000">
                      <a:schemeClr val="tx1"/>
                    </a:gs>
                  </a:gsLst>
                  <a:lin ang="5400000" scaled="0"/>
                </a:gradFill>
                <a:latin typeface="+mj-lt"/>
              </a:rPr>
              <a:t>Different stages, different methods…</a:t>
            </a:r>
          </a:p>
        </p:txBody>
      </p:sp>
      <p:cxnSp>
        <p:nvCxnSpPr>
          <p:cNvPr id="37" name="Straight Connector 36"/>
          <p:cNvCxnSpPr/>
          <p:nvPr/>
        </p:nvCxnSpPr>
        <p:spPr>
          <a:xfrm>
            <a:off x="418290" y="1337639"/>
            <a:ext cx="11355422" cy="0"/>
          </a:xfrm>
          <a:prstGeom prst="line">
            <a:avLst/>
          </a:prstGeom>
          <a:ln w="28575">
            <a:solidFill>
              <a:schemeClr val="tx2">
                <a:alpha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Line 23"/>
          <p:cNvSpPr>
            <a:spLocks noChangeShapeType="1"/>
          </p:cNvSpPr>
          <p:nvPr/>
        </p:nvSpPr>
        <p:spPr bwMode="auto">
          <a:xfrm>
            <a:off x="2733326" y="2896162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896214">
              <a:defRPr/>
            </a:pPr>
            <a:endParaRPr lang="en-US" sz="1765" kern="0">
              <a:solidFill>
                <a:sysClr val="windowText" lastClr="000000"/>
              </a:solidFill>
            </a:endParaRPr>
          </a:p>
        </p:txBody>
      </p:sp>
      <p:sp>
        <p:nvSpPr>
          <p:cNvPr id="43" name="Line 24"/>
          <p:cNvSpPr>
            <a:spLocks noChangeShapeType="1"/>
          </p:cNvSpPr>
          <p:nvPr/>
        </p:nvSpPr>
        <p:spPr bwMode="auto">
          <a:xfrm>
            <a:off x="2733326" y="2896162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896214">
              <a:defRPr/>
            </a:pPr>
            <a:endParaRPr lang="en-US" sz="1765" kern="0">
              <a:solidFill>
                <a:sysClr val="windowText" lastClr="000000"/>
              </a:solidFill>
            </a:endParaRPr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>
            <a:off x="2548155" y="285414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896214">
              <a:defRPr/>
            </a:pPr>
            <a:endParaRPr lang="en-US" sz="1765" kern="0">
              <a:solidFill>
                <a:sysClr val="windowText" lastClr="000000"/>
              </a:solidFill>
            </a:endParaRPr>
          </a:p>
        </p:txBody>
      </p:sp>
      <p:sp>
        <p:nvSpPr>
          <p:cNvPr id="45" name="Line 26"/>
          <p:cNvSpPr>
            <a:spLocks noChangeShapeType="1"/>
          </p:cNvSpPr>
          <p:nvPr/>
        </p:nvSpPr>
        <p:spPr bwMode="auto">
          <a:xfrm>
            <a:off x="2548155" y="285414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896214">
              <a:defRPr/>
            </a:pPr>
            <a:endParaRPr lang="en-US" sz="1765" kern="0">
              <a:solidFill>
                <a:sysClr val="windowText" lastClr="000000"/>
              </a:solidFill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288557" y="4885548"/>
            <a:ext cx="2228506" cy="830879"/>
            <a:chOff x="655637" y="4929533"/>
            <a:chExt cx="2273516" cy="847661"/>
          </a:xfrm>
        </p:grpSpPr>
        <p:grpSp>
          <p:nvGrpSpPr>
            <p:cNvPr id="51" name="Group 50"/>
            <p:cNvGrpSpPr/>
            <p:nvPr/>
          </p:nvGrpSpPr>
          <p:grpSpPr>
            <a:xfrm>
              <a:off x="655637" y="5007848"/>
              <a:ext cx="313848" cy="342379"/>
              <a:chOff x="1317825" y="-2123035"/>
              <a:chExt cx="694837" cy="758004"/>
            </a:xfrm>
          </p:grpSpPr>
          <p:sp>
            <p:nvSpPr>
              <p:cNvPr id="65" name="Freeform 28"/>
              <p:cNvSpPr>
                <a:spLocks noEditPoints="1"/>
              </p:cNvSpPr>
              <p:nvPr/>
            </p:nvSpPr>
            <p:spPr bwMode="auto">
              <a:xfrm>
                <a:off x="1317825" y="-2123035"/>
                <a:ext cx="694837" cy="758004"/>
              </a:xfrm>
              <a:custGeom>
                <a:avLst/>
                <a:gdLst>
                  <a:gd name="T0" fmla="*/ 10 w 74"/>
                  <a:gd name="T1" fmla="*/ 81 h 81"/>
                  <a:gd name="T2" fmla="*/ 11 w 74"/>
                  <a:gd name="T3" fmla="*/ 64 h 81"/>
                  <a:gd name="T4" fmla="*/ 0 w 74"/>
                  <a:gd name="T5" fmla="*/ 41 h 81"/>
                  <a:gd name="T6" fmla="*/ 9 w 74"/>
                  <a:gd name="T7" fmla="*/ 16 h 81"/>
                  <a:gd name="T8" fmla="*/ 58 w 74"/>
                  <a:gd name="T9" fmla="*/ 13 h 81"/>
                  <a:gd name="T10" fmla="*/ 61 w 74"/>
                  <a:gd name="T11" fmla="*/ 62 h 81"/>
                  <a:gd name="T12" fmla="*/ 25 w 74"/>
                  <a:gd name="T13" fmla="*/ 72 h 81"/>
                  <a:gd name="T14" fmla="*/ 10 w 74"/>
                  <a:gd name="T15" fmla="*/ 81 h 81"/>
                  <a:gd name="T16" fmla="*/ 35 w 74"/>
                  <a:gd name="T17" fmla="*/ 12 h 81"/>
                  <a:gd name="T18" fmla="*/ 15 w 74"/>
                  <a:gd name="T19" fmla="*/ 21 h 81"/>
                  <a:gd name="T20" fmla="*/ 8 w 74"/>
                  <a:gd name="T21" fmla="*/ 41 h 81"/>
                  <a:gd name="T22" fmla="*/ 17 w 74"/>
                  <a:gd name="T23" fmla="*/ 59 h 81"/>
                  <a:gd name="T24" fmla="*/ 19 w 74"/>
                  <a:gd name="T25" fmla="*/ 60 h 81"/>
                  <a:gd name="T26" fmla="*/ 19 w 74"/>
                  <a:gd name="T27" fmla="*/ 67 h 81"/>
                  <a:gd name="T28" fmla="*/ 25 w 74"/>
                  <a:gd name="T29" fmla="*/ 64 h 81"/>
                  <a:gd name="T30" fmla="*/ 26 w 74"/>
                  <a:gd name="T31" fmla="*/ 64 h 81"/>
                  <a:gd name="T32" fmla="*/ 55 w 74"/>
                  <a:gd name="T33" fmla="*/ 57 h 81"/>
                  <a:gd name="T34" fmla="*/ 53 w 74"/>
                  <a:gd name="T35" fmla="*/ 19 h 81"/>
                  <a:gd name="T36" fmla="*/ 35 w 74"/>
                  <a:gd name="T37" fmla="*/ 1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4" h="81">
                    <a:moveTo>
                      <a:pt x="10" y="81"/>
                    </a:moveTo>
                    <a:cubicBezTo>
                      <a:pt x="11" y="64"/>
                      <a:pt x="11" y="64"/>
                      <a:pt x="11" y="64"/>
                    </a:cubicBezTo>
                    <a:cubicBezTo>
                      <a:pt x="5" y="58"/>
                      <a:pt x="1" y="50"/>
                      <a:pt x="0" y="41"/>
                    </a:cubicBezTo>
                    <a:cubicBezTo>
                      <a:pt x="0" y="32"/>
                      <a:pt x="3" y="23"/>
                      <a:pt x="9" y="16"/>
                    </a:cubicBezTo>
                    <a:cubicBezTo>
                      <a:pt x="22" y="1"/>
                      <a:pt x="44" y="0"/>
                      <a:pt x="58" y="13"/>
                    </a:cubicBezTo>
                    <a:cubicBezTo>
                      <a:pt x="73" y="26"/>
                      <a:pt x="74" y="48"/>
                      <a:pt x="61" y="62"/>
                    </a:cubicBezTo>
                    <a:cubicBezTo>
                      <a:pt x="52" y="72"/>
                      <a:pt x="38" y="76"/>
                      <a:pt x="25" y="72"/>
                    </a:cubicBezTo>
                    <a:lnTo>
                      <a:pt x="10" y="81"/>
                    </a:lnTo>
                    <a:close/>
                    <a:moveTo>
                      <a:pt x="35" y="12"/>
                    </a:moveTo>
                    <a:cubicBezTo>
                      <a:pt x="28" y="12"/>
                      <a:pt x="20" y="15"/>
                      <a:pt x="15" y="21"/>
                    </a:cubicBezTo>
                    <a:cubicBezTo>
                      <a:pt x="10" y="27"/>
                      <a:pt x="8" y="33"/>
                      <a:pt x="8" y="41"/>
                    </a:cubicBezTo>
                    <a:cubicBezTo>
                      <a:pt x="9" y="48"/>
                      <a:pt x="12" y="54"/>
                      <a:pt x="17" y="59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7"/>
                      <a:pt x="19" y="67"/>
                      <a:pt x="19" y="67"/>
                    </a:cubicBezTo>
                    <a:cubicBezTo>
                      <a:pt x="25" y="64"/>
                      <a:pt x="25" y="64"/>
                      <a:pt x="25" y="64"/>
                    </a:cubicBezTo>
                    <a:cubicBezTo>
                      <a:pt x="26" y="64"/>
                      <a:pt x="26" y="64"/>
                      <a:pt x="26" y="64"/>
                    </a:cubicBezTo>
                    <a:cubicBezTo>
                      <a:pt x="37" y="68"/>
                      <a:pt x="48" y="65"/>
                      <a:pt x="55" y="57"/>
                    </a:cubicBezTo>
                    <a:cubicBezTo>
                      <a:pt x="65" y="46"/>
                      <a:pt x="64" y="29"/>
                      <a:pt x="53" y="19"/>
                    </a:cubicBezTo>
                    <a:cubicBezTo>
                      <a:pt x="48" y="14"/>
                      <a:pt x="42" y="12"/>
                      <a:pt x="35" y="12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7" name="Freeform 29"/>
              <p:cNvSpPr>
                <a:spLocks/>
              </p:cNvSpPr>
              <p:nvPr/>
            </p:nvSpPr>
            <p:spPr bwMode="auto">
              <a:xfrm>
                <a:off x="1496179" y="-1851787"/>
                <a:ext cx="141197" cy="178354"/>
              </a:xfrm>
              <a:custGeom>
                <a:avLst/>
                <a:gdLst>
                  <a:gd name="T0" fmla="*/ 50 w 76"/>
                  <a:gd name="T1" fmla="*/ 96 h 96"/>
                  <a:gd name="T2" fmla="*/ 0 w 76"/>
                  <a:gd name="T3" fmla="*/ 15 h 96"/>
                  <a:gd name="T4" fmla="*/ 25 w 76"/>
                  <a:gd name="T5" fmla="*/ 0 h 96"/>
                  <a:gd name="T6" fmla="*/ 76 w 76"/>
                  <a:gd name="T7" fmla="*/ 81 h 96"/>
                  <a:gd name="T8" fmla="*/ 50 w 76"/>
                  <a:gd name="T9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96">
                    <a:moveTo>
                      <a:pt x="50" y="96"/>
                    </a:moveTo>
                    <a:lnTo>
                      <a:pt x="0" y="15"/>
                    </a:lnTo>
                    <a:lnTo>
                      <a:pt x="25" y="0"/>
                    </a:lnTo>
                    <a:lnTo>
                      <a:pt x="76" y="81"/>
                    </a:lnTo>
                    <a:lnTo>
                      <a:pt x="50" y="9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8" name="Freeform 30"/>
              <p:cNvSpPr>
                <a:spLocks/>
              </p:cNvSpPr>
              <p:nvPr/>
            </p:nvSpPr>
            <p:spPr bwMode="auto">
              <a:xfrm>
                <a:off x="1665243" y="-1879656"/>
                <a:ext cx="150487" cy="215511"/>
              </a:xfrm>
              <a:custGeom>
                <a:avLst/>
                <a:gdLst>
                  <a:gd name="T0" fmla="*/ 25 w 81"/>
                  <a:gd name="T1" fmla="*/ 116 h 116"/>
                  <a:gd name="T2" fmla="*/ 5 w 81"/>
                  <a:gd name="T3" fmla="*/ 96 h 116"/>
                  <a:gd name="T4" fmla="*/ 40 w 81"/>
                  <a:gd name="T5" fmla="*/ 60 h 116"/>
                  <a:gd name="T6" fmla="*/ 0 w 81"/>
                  <a:gd name="T7" fmla="*/ 20 h 116"/>
                  <a:gd name="T8" fmla="*/ 25 w 81"/>
                  <a:gd name="T9" fmla="*/ 0 h 116"/>
                  <a:gd name="T10" fmla="*/ 81 w 81"/>
                  <a:gd name="T11" fmla="*/ 60 h 116"/>
                  <a:gd name="T12" fmla="*/ 25 w 81"/>
                  <a:gd name="T13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1" h="116">
                    <a:moveTo>
                      <a:pt x="25" y="116"/>
                    </a:moveTo>
                    <a:lnTo>
                      <a:pt x="5" y="96"/>
                    </a:lnTo>
                    <a:lnTo>
                      <a:pt x="40" y="60"/>
                    </a:lnTo>
                    <a:lnTo>
                      <a:pt x="0" y="20"/>
                    </a:lnTo>
                    <a:lnTo>
                      <a:pt x="25" y="0"/>
                    </a:lnTo>
                    <a:lnTo>
                      <a:pt x="81" y="60"/>
                    </a:lnTo>
                    <a:lnTo>
                      <a:pt x="25" y="11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57" name="Rectangle 56"/>
            <p:cNvSpPr/>
            <p:nvPr/>
          </p:nvSpPr>
          <p:spPr>
            <a:xfrm>
              <a:off x="883306" y="4929533"/>
              <a:ext cx="2045847" cy="8476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896214">
                <a:defRPr/>
              </a:pPr>
              <a:r>
                <a:rPr lang="en-US" sz="2353" kern="0" dirty="0">
                  <a:gradFill>
                    <a:gsLst>
                      <a:gs pos="1250">
                        <a:srgbClr val="D83B01"/>
                      </a:gs>
                      <a:gs pos="69000">
                        <a:srgbClr val="D83B01"/>
                      </a:gs>
                    </a:gsLst>
                    <a:lin ang="5400000" scaled="0"/>
                  </a:gradFill>
                  <a:latin typeface="Segoe UI Light"/>
                </a:rPr>
                <a:t>Planning the approach</a:t>
              </a:r>
              <a:endParaRPr lang="en-US" sz="1961" kern="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0" name="Rectangle 49"/>
          <p:cNvSpPr/>
          <p:nvPr/>
        </p:nvSpPr>
        <p:spPr>
          <a:xfrm>
            <a:off x="8560563" y="4903818"/>
            <a:ext cx="2135962" cy="8146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896214">
              <a:defRPr/>
            </a:pPr>
            <a:r>
              <a:rPr lang="en-US" sz="2353" kern="0" dirty="0">
                <a:gradFill>
                  <a:gsLst>
                    <a:gs pos="1250">
                      <a:srgbClr val="D83B01"/>
                    </a:gs>
                    <a:gs pos="69000">
                      <a:srgbClr val="D83B01"/>
                    </a:gs>
                  </a:gsLst>
                  <a:lin ang="5400000" scaled="0"/>
                </a:gradFill>
                <a:latin typeface="Segoe UI Light"/>
              </a:rPr>
              <a:t>Focusing</a:t>
            </a:r>
            <a:r>
              <a:rPr lang="en-US" sz="2353" kern="0">
                <a:gradFill>
                  <a:gsLst>
                    <a:gs pos="1250">
                      <a:srgbClr val="D83B01"/>
                    </a:gs>
                    <a:gs pos="69000">
                      <a:srgbClr val="D83B01"/>
                    </a:gs>
                  </a:gsLst>
                  <a:lin ang="5400000" scaled="0"/>
                </a:gradFill>
                <a:latin typeface="Segoe UI Light"/>
              </a:rPr>
              <a:t> on agility</a:t>
            </a:r>
            <a:endParaRPr lang="en-US" sz="2353" kern="0" dirty="0">
              <a:solidFill>
                <a:sysClr val="windowText" lastClr="00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786724" y="6168403"/>
            <a:ext cx="5229145" cy="615480"/>
          </a:xfrm>
          <a:prstGeom prst="rect">
            <a:avLst/>
          </a:prstGeom>
          <a:noFill/>
        </p:spPr>
        <p:txBody>
          <a:bodyPr wrap="square" lIns="179259" tIns="143407" rIns="179259" bIns="143407" rtlCol="0">
            <a:spAutoFit/>
          </a:bodyPr>
          <a:lstStyle/>
          <a:p>
            <a:pPr defTabSz="896214">
              <a:lnSpc>
                <a:spcPct val="90000"/>
              </a:lnSpc>
              <a:defRPr/>
            </a:pPr>
            <a:r>
              <a:rPr lang="en-US" sz="2353" kern="0" dirty="0">
                <a:gradFill>
                  <a:gsLst>
                    <a:gs pos="1250">
                      <a:schemeClr val="tx1"/>
                    </a:gs>
                    <a:gs pos="81000">
                      <a:schemeClr val="tx1"/>
                    </a:gs>
                  </a:gsLst>
                  <a:lin ang="5400000" scaled="0"/>
                </a:gradFill>
                <a:latin typeface="+mj-lt"/>
              </a:rPr>
              <a:t>… require flexibility as a design point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82883" y="4920545"/>
            <a:ext cx="1959988" cy="830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896214">
              <a:defRPr/>
            </a:pPr>
            <a:r>
              <a:rPr lang="en-US" sz="2353" kern="0" dirty="0">
                <a:gradFill>
                  <a:gsLst>
                    <a:gs pos="1250">
                      <a:srgbClr val="D83B01"/>
                    </a:gs>
                    <a:gs pos="69000">
                      <a:srgbClr val="D83B01"/>
                    </a:gs>
                  </a:gsLst>
                  <a:lin ang="5400000" scaled="0"/>
                </a:gradFill>
                <a:latin typeface="Segoe UI Light"/>
              </a:rPr>
              <a:t>Focusing on control</a:t>
            </a:r>
            <a:endParaRPr lang="en-US" sz="2353" kern="0" dirty="0">
              <a:solidFill>
                <a:sysClr val="windowText" lastClr="000000"/>
              </a:solidFill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4900768" y="4965456"/>
            <a:ext cx="466061" cy="400053"/>
            <a:chOff x="7783010" y="4864099"/>
            <a:chExt cx="475475" cy="408133"/>
          </a:xfrm>
        </p:grpSpPr>
        <p:grpSp>
          <p:nvGrpSpPr>
            <p:cNvPr id="41" name="Group 40"/>
            <p:cNvGrpSpPr/>
            <p:nvPr/>
          </p:nvGrpSpPr>
          <p:grpSpPr>
            <a:xfrm>
              <a:off x="7783010" y="4909295"/>
              <a:ext cx="256451" cy="354273"/>
              <a:chOff x="-1257301" y="3640138"/>
              <a:chExt cx="615950" cy="850900"/>
            </a:xfrm>
            <a:solidFill>
              <a:schemeClr val="tx2"/>
            </a:solidFill>
          </p:grpSpPr>
          <p:sp>
            <p:nvSpPr>
              <p:cNvPr id="52" name="Freeform 55"/>
              <p:cNvSpPr>
                <a:spLocks noEditPoints="1"/>
              </p:cNvSpPr>
              <p:nvPr/>
            </p:nvSpPr>
            <p:spPr bwMode="auto">
              <a:xfrm>
                <a:off x="-1257301" y="3640138"/>
                <a:ext cx="615950" cy="850900"/>
              </a:xfrm>
              <a:custGeom>
                <a:avLst/>
                <a:gdLst>
                  <a:gd name="T0" fmla="*/ 72 w 80"/>
                  <a:gd name="T1" fmla="*/ 48 h 112"/>
                  <a:gd name="T2" fmla="*/ 72 w 80"/>
                  <a:gd name="T3" fmla="*/ 48 h 112"/>
                  <a:gd name="T4" fmla="*/ 72 w 80"/>
                  <a:gd name="T5" fmla="*/ 32 h 112"/>
                  <a:gd name="T6" fmla="*/ 40 w 80"/>
                  <a:gd name="T7" fmla="*/ 0 h 112"/>
                  <a:gd name="T8" fmla="*/ 8 w 80"/>
                  <a:gd name="T9" fmla="*/ 32 h 112"/>
                  <a:gd name="T10" fmla="*/ 8 w 80"/>
                  <a:gd name="T11" fmla="*/ 48 h 112"/>
                  <a:gd name="T12" fmla="*/ 8 w 80"/>
                  <a:gd name="T13" fmla="*/ 48 h 112"/>
                  <a:gd name="T14" fmla="*/ 0 w 80"/>
                  <a:gd name="T15" fmla="*/ 72 h 112"/>
                  <a:gd name="T16" fmla="*/ 40 w 80"/>
                  <a:gd name="T17" fmla="*/ 112 h 112"/>
                  <a:gd name="T18" fmla="*/ 80 w 80"/>
                  <a:gd name="T19" fmla="*/ 72 h 112"/>
                  <a:gd name="T20" fmla="*/ 72 w 80"/>
                  <a:gd name="T21" fmla="*/ 48 h 112"/>
                  <a:gd name="T22" fmla="*/ 40 w 80"/>
                  <a:gd name="T23" fmla="*/ 8 h 112"/>
                  <a:gd name="T24" fmla="*/ 64 w 80"/>
                  <a:gd name="T25" fmla="*/ 32 h 112"/>
                  <a:gd name="T26" fmla="*/ 64 w 80"/>
                  <a:gd name="T27" fmla="*/ 40 h 112"/>
                  <a:gd name="T28" fmla="*/ 40 w 80"/>
                  <a:gd name="T29" fmla="*/ 32 h 112"/>
                  <a:gd name="T30" fmla="*/ 16 w 80"/>
                  <a:gd name="T31" fmla="*/ 40 h 112"/>
                  <a:gd name="T32" fmla="*/ 16 w 80"/>
                  <a:gd name="T33" fmla="*/ 32 h 112"/>
                  <a:gd name="T34" fmla="*/ 40 w 80"/>
                  <a:gd name="T35" fmla="*/ 8 h 112"/>
                  <a:gd name="T36" fmla="*/ 40 w 80"/>
                  <a:gd name="T37" fmla="*/ 104 h 112"/>
                  <a:gd name="T38" fmla="*/ 8 w 80"/>
                  <a:gd name="T39" fmla="*/ 72 h 112"/>
                  <a:gd name="T40" fmla="*/ 40 w 80"/>
                  <a:gd name="T41" fmla="*/ 40 h 112"/>
                  <a:gd name="T42" fmla="*/ 72 w 80"/>
                  <a:gd name="T43" fmla="*/ 72 h 112"/>
                  <a:gd name="T44" fmla="*/ 40 w 80"/>
                  <a:gd name="T45" fmla="*/ 10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0" h="112">
                    <a:moveTo>
                      <a:pt x="72" y="48"/>
                    </a:moveTo>
                    <a:cubicBezTo>
                      <a:pt x="72" y="48"/>
                      <a:pt x="72" y="48"/>
                      <a:pt x="72" y="48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2" y="14"/>
                      <a:pt x="58" y="0"/>
                      <a:pt x="40" y="0"/>
                    </a:cubicBezTo>
                    <a:cubicBezTo>
                      <a:pt x="22" y="0"/>
                      <a:pt x="8" y="14"/>
                      <a:pt x="8" y="32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3" y="55"/>
                      <a:pt x="0" y="63"/>
                      <a:pt x="0" y="72"/>
                    </a:cubicBezTo>
                    <a:cubicBezTo>
                      <a:pt x="0" y="94"/>
                      <a:pt x="18" y="112"/>
                      <a:pt x="40" y="112"/>
                    </a:cubicBezTo>
                    <a:cubicBezTo>
                      <a:pt x="62" y="112"/>
                      <a:pt x="80" y="94"/>
                      <a:pt x="80" y="72"/>
                    </a:cubicBezTo>
                    <a:cubicBezTo>
                      <a:pt x="80" y="63"/>
                      <a:pt x="77" y="55"/>
                      <a:pt x="72" y="48"/>
                    </a:cubicBezTo>
                    <a:close/>
                    <a:moveTo>
                      <a:pt x="40" y="8"/>
                    </a:moveTo>
                    <a:cubicBezTo>
                      <a:pt x="53" y="8"/>
                      <a:pt x="64" y="19"/>
                      <a:pt x="64" y="32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57" y="35"/>
                      <a:pt x="49" y="32"/>
                      <a:pt x="40" y="32"/>
                    </a:cubicBezTo>
                    <a:cubicBezTo>
                      <a:pt x="31" y="32"/>
                      <a:pt x="23" y="35"/>
                      <a:pt x="16" y="40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9"/>
                      <a:pt x="27" y="8"/>
                      <a:pt x="40" y="8"/>
                    </a:cubicBezTo>
                    <a:close/>
                    <a:moveTo>
                      <a:pt x="40" y="104"/>
                    </a:moveTo>
                    <a:cubicBezTo>
                      <a:pt x="22" y="104"/>
                      <a:pt x="8" y="90"/>
                      <a:pt x="8" y="72"/>
                    </a:cubicBezTo>
                    <a:cubicBezTo>
                      <a:pt x="8" y="54"/>
                      <a:pt x="22" y="40"/>
                      <a:pt x="40" y="40"/>
                    </a:cubicBezTo>
                    <a:cubicBezTo>
                      <a:pt x="58" y="40"/>
                      <a:pt x="72" y="54"/>
                      <a:pt x="72" y="72"/>
                    </a:cubicBezTo>
                    <a:cubicBezTo>
                      <a:pt x="72" y="90"/>
                      <a:pt x="58" y="104"/>
                      <a:pt x="40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Freeform 56"/>
              <p:cNvSpPr>
                <a:spLocks/>
              </p:cNvSpPr>
              <p:nvPr/>
            </p:nvSpPr>
            <p:spPr bwMode="auto">
              <a:xfrm>
                <a:off x="-1011238" y="4095750"/>
                <a:ext cx="123825" cy="212725"/>
              </a:xfrm>
              <a:custGeom>
                <a:avLst/>
                <a:gdLst>
                  <a:gd name="T0" fmla="*/ 8 w 16"/>
                  <a:gd name="T1" fmla="*/ 0 h 28"/>
                  <a:gd name="T2" fmla="*/ 0 w 16"/>
                  <a:gd name="T3" fmla="*/ 8 h 28"/>
                  <a:gd name="T4" fmla="*/ 4 w 16"/>
                  <a:gd name="T5" fmla="*/ 15 h 28"/>
                  <a:gd name="T6" fmla="*/ 4 w 16"/>
                  <a:gd name="T7" fmla="*/ 28 h 28"/>
                  <a:gd name="T8" fmla="*/ 12 w 16"/>
                  <a:gd name="T9" fmla="*/ 28 h 28"/>
                  <a:gd name="T10" fmla="*/ 12 w 16"/>
                  <a:gd name="T11" fmla="*/ 15 h 28"/>
                  <a:gd name="T12" fmla="*/ 16 w 16"/>
                  <a:gd name="T13" fmla="*/ 8 h 28"/>
                  <a:gd name="T14" fmla="*/ 8 w 16"/>
                  <a:gd name="T1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28">
                    <a:moveTo>
                      <a:pt x="8" y="0"/>
                    </a:moveTo>
                    <a:cubicBezTo>
                      <a:pt x="4" y="0"/>
                      <a:pt x="0" y="4"/>
                      <a:pt x="0" y="8"/>
                    </a:cubicBezTo>
                    <a:cubicBezTo>
                      <a:pt x="0" y="11"/>
                      <a:pt x="2" y="13"/>
                      <a:pt x="4" y="15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3"/>
                      <a:pt x="16" y="11"/>
                      <a:pt x="16" y="8"/>
                    </a:cubicBezTo>
                    <a:cubicBezTo>
                      <a:pt x="16" y="4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8070050" y="4864099"/>
              <a:ext cx="188435" cy="4081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896214">
                <a:defRPr/>
              </a:pPr>
              <a:endParaRPr lang="en-US" sz="1961" kern="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097272" y="4945316"/>
            <a:ext cx="404336" cy="320113"/>
            <a:chOff x="-1241425" y="3254376"/>
            <a:chExt cx="1077912" cy="612774"/>
          </a:xfrm>
          <a:solidFill>
            <a:srgbClr val="D83B01"/>
          </a:solidFill>
        </p:grpSpPr>
        <p:sp>
          <p:nvSpPr>
            <p:cNvPr id="58" name="Freeform 42"/>
            <p:cNvSpPr>
              <a:spLocks noEditPoints="1"/>
            </p:cNvSpPr>
            <p:nvPr/>
          </p:nvSpPr>
          <p:spPr bwMode="auto">
            <a:xfrm>
              <a:off x="-1169988" y="3254376"/>
              <a:ext cx="396875" cy="403225"/>
            </a:xfrm>
            <a:custGeom>
              <a:avLst/>
              <a:gdLst>
                <a:gd name="T0" fmla="*/ 25 w 50"/>
                <a:gd name="T1" fmla="*/ 50 h 50"/>
                <a:gd name="T2" fmla="*/ 0 w 50"/>
                <a:gd name="T3" fmla="*/ 25 h 50"/>
                <a:gd name="T4" fmla="*/ 25 w 50"/>
                <a:gd name="T5" fmla="*/ 0 h 50"/>
                <a:gd name="T6" fmla="*/ 50 w 50"/>
                <a:gd name="T7" fmla="*/ 25 h 50"/>
                <a:gd name="T8" fmla="*/ 25 w 50"/>
                <a:gd name="T9" fmla="*/ 50 h 50"/>
                <a:gd name="T10" fmla="*/ 25 w 50"/>
                <a:gd name="T11" fmla="*/ 8 h 50"/>
                <a:gd name="T12" fmla="*/ 8 w 50"/>
                <a:gd name="T13" fmla="*/ 25 h 50"/>
                <a:gd name="T14" fmla="*/ 25 w 50"/>
                <a:gd name="T15" fmla="*/ 42 h 50"/>
                <a:gd name="T16" fmla="*/ 42 w 50"/>
                <a:gd name="T17" fmla="*/ 25 h 50"/>
                <a:gd name="T18" fmla="*/ 25 w 50"/>
                <a:gd name="T19" fmla="*/ 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0">
                  <a:moveTo>
                    <a:pt x="25" y="50"/>
                  </a:move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39"/>
                    <a:pt x="39" y="50"/>
                    <a:pt x="25" y="50"/>
                  </a:cubicBezTo>
                  <a:close/>
                  <a:moveTo>
                    <a:pt x="25" y="8"/>
                  </a:moveTo>
                  <a:cubicBezTo>
                    <a:pt x="15" y="8"/>
                    <a:pt x="8" y="16"/>
                    <a:pt x="8" y="25"/>
                  </a:cubicBezTo>
                  <a:cubicBezTo>
                    <a:pt x="8" y="34"/>
                    <a:pt x="15" y="42"/>
                    <a:pt x="25" y="42"/>
                  </a:cubicBezTo>
                  <a:cubicBezTo>
                    <a:pt x="34" y="42"/>
                    <a:pt x="42" y="34"/>
                    <a:pt x="42" y="25"/>
                  </a:cubicBezTo>
                  <a:cubicBezTo>
                    <a:pt x="42" y="16"/>
                    <a:pt x="34" y="8"/>
                    <a:pt x="2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Freeform 43"/>
            <p:cNvSpPr>
              <a:spLocks/>
            </p:cNvSpPr>
            <p:nvPr/>
          </p:nvSpPr>
          <p:spPr bwMode="auto">
            <a:xfrm>
              <a:off x="-1241425" y="3592513"/>
              <a:ext cx="531813" cy="274637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8" y="8"/>
                    <a:pt x="34" y="8"/>
                  </a:cubicBezTo>
                  <a:cubicBezTo>
                    <a:pt x="20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44"/>
            <p:cNvSpPr>
              <a:spLocks/>
            </p:cNvSpPr>
            <p:nvPr/>
          </p:nvSpPr>
          <p:spPr bwMode="auto">
            <a:xfrm>
              <a:off x="-828675" y="3335338"/>
              <a:ext cx="498475" cy="411162"/>
            </a:xfrm>
            <a:custGeom>
              <a:avLst/>
              <a:gdLst>
                <a:gd name="T0" fmla="*/ 314 w 314"/>
                <a:gd name="T1" fmla="*/ 259 h 259"/>
                <a:gd name="T2" fmla="*/ 25 w 314"/>
                <a:gd name="T3" fmla="*/ 259 h 259"/>
                <a:gd name="T4" fmla="*/ 25 w 314"/>
                <a:gd name="T5" fmla="*/ 218 h 259"/>
                <a:gd name="T6" fmla="*/ 274 w 314"/>
                <a:gd name="T7" fmla="*/ 218 h 259"/>
                <a:gd name="T8" fmla="*/ 274 w 314"/>
                <a:gd name="T9" fmla="*/ 40 h 259"/>
                <a:gd name="T10" fmla="*/ 0 w 314"/>
                <a:gd name="T11" fmla="*/ 40 h 259"/>
                <a:gd name="T12" fmla="*/ 0 w 314"/>
                <a:gd name="T13" fmla="*/ 0 h 259"/>
                <a:gd name="T14" fmla="*/ 314 w 314"/>
                <a:gd name="T15" fmla="*/ 0 h 259"/>
                <a:gd name="T16" fmla="*/ 314 w 314"/>
                <a:gd name="T17" fmla="*/ 25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" h="259">
                  <a:moveTo>
                    <a:pt x="314" y="259"/>
                  </a:moveTo>
                  <a:lnTo>
                    <a:pt x="25" y="259"/>
                  </a:lnTo>
                  <a:lnTo>
                    <a:pt x="25" y="218"/>
                  </a:lnTo>
                  <a:lnTo>
                    <a:pt x="274" y="218"/>
                  </a:lnTo>
                  <a:lnTo>
                    <a:pt x="27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314" y="0"/>
                  </a:lnTo>
                  <a:lnTo>
                    <a:pt x="314" y="2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45"/>
            <p:cNvSpPr>
              <a:spLocks noChangeArrowheads="1"/>
            </p:cNvSpPr>
            <p:nvPr/>
          </p:nvSpPr>
          <p:spPr bwMode="auto">
            <a:xfrm>
              <a:off x="-647700" y="3713163"/>
              <a:ext cx="63500" cy="1222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46"/>
            <p:cNvSpPr>
              <a:spLocks/>
            </p:cNvSpPr>
            <p:nvPr/>
          </p:nvSpPr>
          <p:spPr bwMode="auto">
            <a:xfrm>
              <a:off x="-449263" y="3398838"/>
              <a:ext cx="285750" cy="468312"/>
            </a:xfrm>
            <a:custGeom>
              <a:avLst/>
              <a:gdLst>
                <a:gd name="T0" fmla="*/ 180 w 180"/>
                <a:gd name="T1" fmla="*/ 295 h 295"/>
                <a:gd name="T2" fmla="*/ 0 w 180"/>
                <a:gd name="T3" fmla="*/ 295 h 295"/>
                <a:gd name="T4" fmla="*/ 0 w 180"/>
                <a:gd name="T5" fmla="*/ 198 h 295"/>
                <a:gd name="T6" fmla="*/ 40 w 180"/>
                <a:gd name="T7" fmla="*/ 198 h 295"/>
                <a:gd name="T8" fmla="*/ 40 w 180"/>
                <a:gd name="T9" fmla="*/ 254 h 295"/>
                <a:gd name="T10" fmla="*/ 140 w 180"/>
                <a:gd name="T11" fmla="*/ 254 h 295"/>
                <a:gd name="T12" fmla="*/ 140 w 180"/>
                <a:gd name="T13" fmla="*/ 41 h 295"/>
                <a:gd name="T14" fmla="*/ 55 w 180"/>
                <a:gd name="T15" fmla="*/ 41 h 295"/>
                <a:gd name="T16" fmla="*/ 55 w 180"/>
                <a:gd name="T17" fmla="*/ 0 h 295"/>
                <a:gd name="T18" fmla="*/ 180 w 180"/>
                <a:gd name="T19" fmla="*/ 0 h 295"/>
                <a:gd name="T20" fmla="*/ 180 w 180"/>
                <a:gd name="T21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" h="295">
                  <a:moveTo>
                    <a:pt x="180" y="295"/>
                  </a:moveTo>
                  <a:lnTo>
                    <a:pt x="0" y="295"/>
                  </a:lnTo>
                  <a:lnTo>
                    <a:pt x="0" y="198"/>
                  </a:lnTo>
                  <a:lnTo>
                    <a:pt x="40" y="198"/>
                  </a:lnTo>
                  <a:lnTo>
                    <a:pt x="40" y="254"/>
                  </a:lnTo>
                  <a:lnTo>
                    <a:pt x="140" y="254"/>
                  </a:lnTo>
                  <a:lnTo>
                    <a:pt x="140" y="41"/>
                  </a:lnTo>
                  <a:lnTo>
                    <a:pt x="55" y="41"/>
                  </a:lnTo>
                  <a:lnTo>
                    <a:pt x="55" y="0"/>
                  </a:lnTo>
                  <a:lnTo>
                    <a:pt x="180" y="0"/>
                  </a:lnTo>
                  <a:lnTo>
                    <a:pt x="180" y="2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Rectangle 47"/>
            <p:cNvSpPr>
              <a:spLocks noChangeArrowheads="1"/>
            </p:cNvSpPr>
            <p:nvPr/>
          </p:nvSpPr>
          <p:spPr bwMode="auto">
            <a:xfrm>
              <a:off x="-765175" y="3802063"/>
              <a:ext cx="252413" cy="650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Rectangle 48"/>
            <p:cNvSpPr>
              <a:spLocks noChangeArrowheads="1"/>
            </p:cNvSpPr>
            <p:nvPr/>
          </p:nvSpPr>
          <p:spPr bwMode="auto">
            <a:xfrm>
              <a:off x="-361950" y="3529013"/>
              <a:ext cx="1666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49"/>
            <p:cNvSpPr>
              <a:spLocks noChangeArrowheads="1"/>
            </p:cNvSpPr>
            <p:nvPr/>
          </p:nvSpPr>
          <p:spPr bwMode="auto">
            <a:xfrm>
              <a:off x="-361950" y="3633788"/>
              <a:ext cx="1666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50"/>
            <p:cNvSpPr>
              <a:spLocks/>
            </p:cNvSpPr>
            <p:nvPr/>
          </p:nvSpPr>
          <p:spPr bwMode="auto">
            <a:xfrm>
              <a:off x="-733425" y="3463925"/>
              <a:ext cx="117475" cy="152400"/>
            </a:xfrm>
            <a:custGeom>
              <a:avLst/>
              <a:gdLst>
                <a:gd name="T0" fmla="*/ 49 w 74"/>
                <a:gd name="T1" fmla="*/ 96 h 96"/>
                <a:gd name="T2" fmla="*/ 0 w 74"/>
                <a:gd name="T3" fmla="*/ 15 h 96"/>
                <a:gd name="T4" fmla="*/ 25 w 74"/>
                <a:gd name="T5" fmla="*/ 0 h 96"/>
                <a:gd name="T6" fmla="*/ 74 w 74"/>
                <a:gd name="T7" fmla="*/ 81 h 96"/>
                <a:gd name="T8" fmla="*/ 49 w 74"/>
                <a:gd name="T9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96">
                  <a:moveTo>
                    <a:pt x="49" y="96"/>
                  </a:moveTo>
                  <a:lnTo>
                    <a:pt x="0" y="15"/>
                  </a:lnTo>
                  <a:lnTo>
                    <a:pt x="25" y="0"/>
                  </a:lnTo>
                  <a:lnTo>
                    <a:pt x="74" y="81"/>
                  </a:lnTo>
                  <a:lnTo>
                    <a:pt x="49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51"/>
            <p:cNvSpPr>
              <a:spLocks/>
            </p:cNvSpPr>
            <p:nvPr/>
          </p:nvSpPr>
          <p:spPr bwMode="auto">
            <a:xfrm>
              <a:off x="-592138" y="3440113"/>
              <a:ext cx="127000" cy="185737"/>
            </a:xfrm>
            <a:custGeom>
              <a:avLst/>
              <a:gdLst>
                <a:gd name="T0" fmla="*/ 25 w 80"/>
                <a:gd name="T1" fmla="*/ 117 h 117"/>
                <a:gd name="T2" fmla="*/ 5 w 80"/>
                <a:gd name="T3" fmla="*/ 96 h 117"/>
                <a:gd name="T4" fmla="*/ 40 w 80"/>
                <a:gd name="T5" fmla="*/ 61 h 117"/>
                <a:gd name="T6" fmla="*/ 0 w 80"/>
                <a:gd name="T7" fmla="*/ 20 h 117"/>
                <a:gd name="T8" fmla="*/ 25 w 80"/>
                <a:gd name="T9" fmla="*/ 0 h 117"/>
                <a:gd name="T10" fmla="*/ 80 w 80"/>
                <a:gd name="T11" fmla="*/ 61 h 117"/>
                <a:gd name="T12" fmla="*/ 25 w 80"/>
                <a:gd name="T13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117">
                  <a:moveTo>
                    <a:pt x="25" y="117"/>
                  </a:moveTo>
                  <a:lnTo>
                    <a:pt x="5" y="96"/>
                  </a:lnTo>
                  <a:lnTo>
                    <a:pt x="40" y="61"/>
                  </a:lnTo>
                  <a:lnTo>
                    <a:pt x="0" y="20"/>
                  </a:lnTo>
                  <a:lnTo>
                    <a:pt x="25" y="0"/>
                  </a:lnTo>
                  <a:lnTo>
                    <a:pt x="80" y="61"/>
                  </a:lnTo>
                  <a:lnTo>
                    <a:pt x="25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" name="Rectangle 3"/>
          <p:cNvSpPr/>
          <p:nvPr/>
        </p:nvSpPr>
        <p:spPr bwMode="auto">
          <a:xfrm>
            <a:off x="684328" y="3190795"/>
            <a:ext cx="10757098" cy="747021"/>
          </a:xfrm>
          <a:prstGeom prst="rect">
            <a:avLst/>
          </a:prstGeom>
          <a:solidFill>
            <a:srgbClr val="D83B01">
              <a:alpha val="85098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kern="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5"/>
          <a:srcRect l="2736" r="40811" b="15405"/>
          <a:stretch/>
        </p:blipFill>
        <p:spPr>
          <a:xfrm>
            <a:off x="1475687" y="2367134"/>
            <a:ext cx="2097336" cy="2097336"/>
          </a:xfrm>
          <a:prstGeom prst="ellipse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6"/>
          <a:srcRect l="17861" t="9147" r="21616"/>
          <a:stretch/>
        </p:blipFill>
        <p:spPr>
          <a:xfrm>
            <a:off x="5014304" y="2359785"/>
            <a:ext cx="2097336" cy="2097336"/>
          </a:xfrm>
          <a:prstGeom prst="ellipse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7"/>
          <a:srcRect l="2782" t="20624" r="44341"/>
          <a:stretch/>
        </p:blipFill>
        <p:spPr>
          <a:xfrm flipH="1">
            <a:off x="8513446" y="2365373"/>
            <a:ext cx="1973675" cy="2097336"/>
          </a:xfrm>
          <a:prstGeom prst="ellipse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0078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17" r="2"/>
          <a:stretch/>
        </p:blipFill>
        <p:spPr>
          <a:xfrm>
            <a:off x="-84718" y="-2210269"/>
            <a:ext cx="12190270" cy="6868932"/>
          </a:xfrm>
          <a:prstGeom prst="rect">
            <a:avLst/>
          </a:prstGeom>
        </p:spPr>
      </p:pic>
      <p:sp>
        <p:nvSpPr>
          <p:cNvPr id="36" name="gradient"/>
          <p:cNvSpPr/>
          <p:nvPr/>
        </p:nvSpPr>
        <p:spPr bwMode="auto">
          <a:xfrm>
            <a:off x="-149779" y="-3537227"/>
            <a:ext cx="12190269" cy="687184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kern="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67" y="292274"/>
            <a:ext cx="11350580" cy="853303"/>
          </a:xfrm>
        </p:spPr>
        <p:txBody>
          <a:bodyPr vert="horz" wrap="square" lIns="179259" tIns="143407" rIns="179259" bIns="143407" rtlCol="0" anchor="t">
            <a:noAutofit/>
          </a:bodyPr>
          <a:lstStyle/>
          <a:p>
            <a:r>
              <a:rPr lang="en-US" altLang="zh-CN" sz="4312" dirty="0"/>
              <a:t>VR+</a:t>
            </a:r>
            <a:r>
              <a:rPr lang="zh-CN" altLang="en-US" sz="4312" dirty="0"/>
              <a:t>旅游资源平台运营</a:t>
            </a:r>
            <a:endParaRPr lang="en-US" sz="4312" dirty="0"/>
          </a:p>
        </p:txBody>
      </p:sp>
      <p:sp>
        <p:nvSpPr>
          <p:cNvPr id="9" name="TextBox 8"/>
          <p:cNvSpPr txBox="1"/>
          <p:nvPr/>
        </p:nvSpPr>
        <p:spPr>
          <a:xfrm>
            <a:off x="270068" y="1365733"/>
            <a:ext cx="11480700" cy="621968"/>
          </a:xfrm>
          <a:prstGeom prst="rect">
            <a:avLst/>
          </a:prstGeom>
          <a:noFill/>
        </p:spPr>
        <p:txBody>
          <a:bodyPr wrap="square" lIns="179259" tIns="143407" rIns="179259" bIns="143407" rtlCol="0">
            <a:spAutoFit/>
          </a:bodyPr>
          <a:lstStyle/>
          <a:p>
            <a:pPr defTabSz="896214">
              <a:lnSpc>
                <a:spcPct val="90000"/>
              </a:lnSpc>
              <a:defRPr/>
            </a:pPr>
            <a:r>
              <a:rPr lang="en-US" sz="2353" kern="0" dirty="0">
                <a:gradFill>
                  <a:gsLst>
                    <a:gs pos="1250">
                      <a:schemeClr val="tx1"/>
                    </a:gs>
                    <a:gs pos="81000">
                      <a:schemeClr val="tx1"/>
                    </a:gs>
                  </a:gsLst>
                  <a:lin ang="5400000" scaled="0"/>
                </a:gradFill>
                <a:latin typeface="+mj-lt"/>
              </a:rPr>
              <a:t>Different stages, different methods…</a:t>
            </a:r>
          </a:p>
        </p:txBody>
      </p:sp>
      <p:cxnSp>
        <p:nvCxnSpPr>
          <p:cNvPr id="37" name="Straight Connector 36"/>
          <p:cNvCxnSpPr/>
          <p:nvPr/>
        </p:nvCxnSpPr>
        <p:spPr>
          <a:xfrm>
            <a:off x="418290" y="1337639"/>
            <a:ext cx="11355422" cy="0"/>
          </a:xfrm>
          <a:prstGeom prst="line">
            <a:avLst/>
          </a:prstGeom>
          <a:ln w="28575">
            <a:solidFill>
              <a:schemeClr val="tx2">
                <a:alpha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Line 23"/>
          <p:cNvSpPr>
            <a:spLocks noChangeShapeType="1"/>
          </p:cNvSpPr>
          <p:nvPr/>
        </p:nvSpPr>
        <p:spPr bwMode="auto">
          <a:xfrm>
            <a:off x="2733326" y="2896162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896214">
              <a:defRPr/>
            </a:pPr>
            <a:endParaRPr lang="en-US" sz="1765" kern="0">
              <a:solidFill>
                <a:sysClr val="windowText" lastClr="000000"/>
              </a:solidFill>
            </a:endParaRPr>
          </a:p>
        </p:txBody>
      </p:sp>
      <p:sp>
        <p:nvSpPr>
          <p:cNvPr id="43" name="Line 24"/>
          <p:cNvSpPr>
            <a:spLocks noChangeShapeType="1"/>
          </p:cNvSpPr>
          <p:nvPr/>
        </p:nvSpPr>
        <p:spPr bwMode="auto">
          <a:xfrm>
            <a:off x="2733326" y="2896162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896214">
              <a:defRPr/>
            </a:pPr>
            <a:endParaRPr lang="en-US" sz="1765" kern="0">
              <a:solidFill>
                <a:sysClr val="windowText" lastClr="000000"/>
              </a:solidFill>
            </a:endParaRPr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>
            <a:off x="2548155" y="285414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896214">
              <a:defRPr/>
            </a:pPr>
            <a:endParaRPr lang="en-US" sz="1765" kern="0">
              <a:solidFill>
                <a:sysClr val="windowText" lastClr="000000"/>
              </a:solidFill>
            </a:endParaRPr>
          </a:p>
        </p:txBody>
      </p:sp>
      <p:sp>
        <p:nvSpPr>
          <p:cNvPr id="45" name="Line 26"/>
          <p:cNvSpPr>
            <a:spLocks noChangeShapeType="1"/>
          </p:cNvSpPr>
          <p:nvPr/>
        </p:nvSpPr>
        <p:spPr bwMode="auto">
          <a:xfrm>
            <a:off x="2548155" y="285414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896214">
              <a:defRPr/>
            </a:pPr>
            <a:endParaRPr lang="en-US" sz="1765" kern="0">
              <a:solidFill>
                <a:sysClr val="windowText" lastClr="000000"/>
              </a:solidFill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288557" y="4885548"/>
            <a:ext cx="2228506" cy="830879"/>
            <a:chOff x="655637" y="4929533"/>
            <a:chExt cx="2273516" cy="847661"/>
          </a:xfrm>
        </p:grpSpPr>
        <p:grpSp>
          <p:nvGrpSpPr>
            <p:cNvPr id="51" name="Group 50"/>
            <p:cNvGrpSpPr/>
            <p:nvPr/>
          </p:nvGrpSpPr>
          <p:grpSpPr>
            <a:xfrm>
              <a:off x="655637" y="5007848"/>
              <a:ext cx="313848" cy="342379"/>
              <a:chOff x="1317825" y="-2123035"/>
              <a:chExt cx="694837" cy="758004"/>
            </a:xfrm>
          </p:grpSpPr>
          <p:sp>
            <p:nvSpPr>
              <p:cNvPr id="65" name="Freeform 28"/>
              <p:cNvSpPr>
                <a:spLocks noEditPoints="1"/>
              </p:cNvSpPr>
              <p:nvPr/>
            </p:nvSpPr>
            <p:spPr bwMode="auto">
              <a:xfrm>
                <a:off x="1317825" y="-2123035"/>
                <a:ext cx="694837" cy="758004"/>
              </a:xfrm>
              <a:custGeom>
                <a:avLst/>
                <a:gdLst>
                  <a:gd name="T0" fmla="*/ 10 w 74"/>
                  <a:gd name="T1" fmla="*/ 81 h 81"/>
                  <a:gd name="T2" fmla="*/ 11 w 74"/>
                  <a:gd name="T3" fmla="*/ 64 h 81"/>
                  <a:gd name="T4" fmla="*/ 0 w 74"/>
                  <a:gd name="T5" fmla="*/ 41 h 81"/>
                  <a:gd name="T6" fmla="*/ 9 w 74"/>
                  <a:gd name="T7" fmla="*/ 16 h 81"/>
                  <a:gd name="T8" fmla="*/ 58 w 74"/>
                  <a:gd name="T9" fmla="*/ 13 h 81"/>
                  <a:gd name="T10" fmla="*/ 61 w 74"/>
                  <a:gd name="T11" fmla="*/ 62 h 81"/>
                  <a:gd name="T12" fmla="*/ 25 w 74"/>
                  <a:gd name="T13" fmla="*/ 72 h 81"/>
                  <a:gd name="T14" fmla="*/ 10 w 74"/>
                  <a:gd name="T15" fmla="*/ 81 h 81"/>
                  <a:gd name="T16" fmla="*/ 35 w 74"/>
                  <a:gd name="T17" fmla="*/ 12 h 81"/>
                  <a:gd name="T18" fmla="*/ 15 w 74"/>
                  <a:gd name="T19" fmla="*/ 21 h 81"/>
                  <a:gd name="T20" fmla="*/ 8 w 74"/>
                  <a:gd name="T21" fmla="*/ 41 h 81"/>
                  <a:gd name="T22" fmla="*/ 17 w 74"/>
                  <a:gd name="T23" fmla="*/ 59 h 81"/>
                  <a:gd name="T24" fmla="*/ 19 w 74"/>
                  <a:gd name="T25" fmla="*/ 60 h 81"/>
                  <a:gd name="T26" fmla="*/ 19 w 74"/>
                  <a:gd name="T27" fmla="*/ 67 h 81"/>
                  <a:gd name="T28" fmla="*/ 25 w 74"/>
                  <a:gd name="T29" fmla="*/ 64 h 81"/>
                  <a:gd name="T30" fmla="*/ 26 w 74"/>
                  <a:gd name="T31" fmla="*/ 64 h 81"/>
                  <a:gd name="T32" fmla="*/ 55 w 74"/>
                  <a:gd name="T33" fmla="*/ 57 h 81"/>
                  <a:gd name="T34" fmla="*/ 53 w 74"/>
                  <a:gd name="T35" fmla="*/ 19 h 81"/>
                  <a:gd name="T36" fmla="*/ 35 w 74"/>
                  <a:gd name="T37" fmla="*/ 1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4" h="81">
                    <a:moveTo>
                      <a:pt x="10" y="81"/>
                    </a:moveTo>
                    <a:cubicBezTo>
                      <a:pt x="11" y="64"/>
                      <a:pt x="11" y="64"/>
                      <a:pt x="11" y="64"/>
                    </a:cubicBezTo>
                    <a:cubicBezTo>
                      <a:pt x="5" y="58"/>
                      <a:pt x="1" y="50"/>
                      <a:pt x="0" y="41"/>
                    </a:cubicBezTo>
                    <a:cubicBezTo>
                      <a:pt x="0" y="32"/>
                      <a:pt x="3" y="23"/>
                      <a:pt x="9" y="16"/>
                    </a:cubicBezTo>
                    <a:cubicBezTo>
                      <a:pt x="22" y="1"/>
                      <a:pt x="44" y="0"/>
                      <a:pt x="58" y="13"/>
                    </a:cubicBezTo>
                    <a:cubicBezTo>
                      <a:pt x="73" y="26"/>
                      <a:pt x="74" y="48"/>
                      <a:pt x="61" y="62"/>
                    </a:cubicBezTo>
                    <a:cubicBezTo>
                      <a:pt x="52" y="72"/>
                      <a:pt x="38" y="76"/>
                      <a:pt x="25" y="72"/>
                    </a:cubicBezTo>
                    <a:lnTo>
                      <a:pt x="10" y="81"/>
                    </a:lnTo>
                    <a:close/>
                    <a:moveTo>
                      <a:pt x="35" y="12"/>
                    </a:moveTo>
                    <a:cubicBezTo>
                      <a:pt x="28" y="12"/>
                      <a:pt x="20" y="15"/>
                      <a:pt x="15" y="21"/>
                    </a:cubicBezTo>
                    <a:cubicBezTo>
                      <a:pt x="10" y="27"/>
                      <a:pt x="8" y="33"/>
                      <a:pt x="8" y="41"/>
                    </a:cubicBezTo>
                    <a:cubicBezTo>
                      <a:pt x="9" y="48"/>
                      <a:pt x="12" y="54"/>
                      <a:pt x="17" y="59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7"/>
                      <a:pt x="19" y="67"/>
                      <a:pt x="19" y="67"/>
                    </a:cubicBezTo>
                    <a:cubicBezTo>
                      <a:pt x="25" y="64"/>
                      <a:pt x="25" y="64"/>
                      <a:pt x="25" y="64"/>
                    </a:cubicBezTo>
                    <a:cubicBezTo>
                      <a:pt x="26" y="64"/>
                      <a:pt x="26" y="64"/>
                      <a:pt x="26" y="64"/>
                    </a:cubicBezTo>
                    <a:cubicBezTo>
                      <a:pt x="37" y="68"/>
                      <a:pt x="48" y="65"/>
                      <a:pt x="55" y="57"/>
                    </a:cubicBezTo>
                    <a:cubicBezTo>
                      <a:pt x="65" y="46"/>
                      <a:pt x="64" y="29"/>
                      <a:pt x="53" y="19"/>
                    </a:cubicBezTo>
                    <a:cubicBezTo>
                      <a:pt x="48" y="14"/>
                      <a:pt x="42" y="12"/>
                      <a:pt x="35" y="12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7" name="Freeform 29"/>
              <p:cNvSpPr>
                <a:spLocks/>
              </p:cNvSpPr>
              <p:nvPr/>
            </p:nvSpPr>
            <p:spPr bwMode="auto">
              <a:xfrm>
                <a:off x="1496179" y="-1851787"/>
                <a:ext cx="141197" cy="178354"/>
              </a:xfrm>
              <a:custGeom>
                <a:avLst/>
                <a:gdLst>
                  <a:gd name="T0" fmla="*/ 50 w 76"/>
                  <a:gd name="T1" fmla="*/ 96 h 96"/>
                  <a:gd name="T2" fmla="*/ 0 w 76"/>
                  <a:gd name="T3" fmla="*/ 15 h 96"/>
                  <a:gd name="T4" fmla="*/ 25 w 76"/>
                  <a:gd name="T5" fmla="*/ 0 h 96"/>
                  <a:gd name="T6" fmla="*/ 76 w 76"/>
                  <a:gd name="T7" fmla="*/ 81 h 96"/>
                  <a:gd name="T8" fmla="*/ 50 w 76"/>
                  <a:gd name="T9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96">
                    <a:moveTo>
                      <a:pt x="50" y="96"/>
                    </a:moveTo>
                    <a:lnTo>
                      <a:pt x="0" y="15"/>
                    </a:lnTo>
                    <a:lnTo>
                      <a:pt x="25" y="0"/>
                    </a:lnTo>
                    <a:lnTo>
                      <a:pt x="76" y="81"/>
                    </a:lnTo>
                    <a:lnTo>
                      <a:pt x="50" y="9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8" name="Freeform 30"/>
              <p:cNvSpPr>
                <a:spLocks/>
              </p:cNvSpPr>
              <p:nvPr/>
            </p:nvSpPr>
            <p:spPr bwMode="auto">
              <a:xfrm>
                <a:off x="1665243" y="-1879656"/>
                <a:ext cx="150487" cy="215511"/>
              </a:xfrm>
              <a:custGeom>
                <a:avLst/>
                <a:gdLst>
                  <a:gd name="T0" fmla="*/ 25 w 81"/>
                  <a:gd name="T1" fmla="*/ 116 h 116"/>
                  <a:gd name="T2" fmla="*/ 5 w 81"/>
                  <a:gd name="T3" fmla="*/ 96 h 116"/>
                  <a:gd name="T4" fmla="*/ 40 w 81"/>
                  <a:gd name="T5" fmla="*/ 60 h 116"/>
                  <a:gd name="T6" fmla="*/ 0 w 81"/>
                  <a:gd name="T7" fmla="*/ 20 h 116"/>
                  <a:gd name="T8" fmla="*/ 25 w 81"/>
                  <a:gd name="T9" fmla="*/ 0 h 116"/>
                  <a:gd name="T10" fmla="*/ 81 w 81"/>
                  <a:gd name="T11" fmla="*/ 60 h 116"/>
                  <a:gd name="T12" fmla="*/ 25 w 81"/>
                  <a:gd name="T13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1" h="116">
                    <a:moveTo>
                      <a:pt x="25" y="116"/>
                    </a:moveTo>
                    <a:lnTo>
                      <a:pt x="5" y="96"/>
                    </a:lnTo>
                    <a:lnTo>
                      <a:pt x="40" y="60"/>
                    </a:lnTo>
                    <a:lnTo>
                      <a:pt x="0" y="20"/>
                    </a:lnTo>
                    <a:lnTo>
                      <a:pt x="25" y="0"/>
                    </a:lnTo>
                    <a:lnTo>
                      <a:pt x="81" y="60"/>
                    </a:lnTo>
                    <a:lnTo>
                      <a:pt x="25" y="11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57" name="Rectangle 56"/>
            <p:cNvSpPr/>
            <p:nvPr/>
          </p:nvSpPr>
          <p:spPr>
            <a:xfrm>
              <a:off x="883306" y="4929533"/>
              <a:ext cx="2045847" cy="8476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896214">
                <a:defRPr/>
              </a:pPr>
              <a:r>
                <a:rPr lang="en-US" sz="2353" kern="0" dirty="0">
                  <a:gradFill>
                    <a:gsLst>
                      <a:gs pos="1250">
                        <a:srgbClr val="D83B01"/>
                      </a:gs>
                      <a:gs pos="69000">
                        <a:srgbClr val="D83B01"/>
                      </a:gs>
                    </a:gsLst>
                    <a:lin ang="5400000" scaled="0"/>
                  </a:gradFill>
                  <a:latin typeface="Segoe UI Light"/>
                </a:rPr>
                <a:t>Planning the approach</a:t>
              </a:r>
              <a:endParaRPr lang="en-US" sz="1961" kern="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0" name="Rectangle 49"/>
          <p:cNvSpPr/>
          <p:nvPr/>
        </p:nvSpPr>
        <p:spPr>
          <a:xfrm>
            <a:off x="8560563" y="4903818"/>
            <a:ext cx="2135962" cy="8146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896214">
              <a:defRPr/>
            </a:pPr>
            <a:r>
              <a:rPr lang="en-US" sz="2353" kern="0" dirty="0">
                <a:gradFill>
                  <a:gsLst>
                    <a:gs pos="1250">
                      <a:srgbClr val="D83B01"/>
                    </a:gs>
                    <a:gs pos="69000">
                      <a:srgbClr val="D83B01"/>
                    </a:gs>
                  </a:gsLst>
                  <a:lin ang="5400000" scaled="0"/>
                </a:gradFill>
                <a:latin typeface="Segoe UI Light"/>
              </a:rPr>
              <a:t>Focusing</a:t>
            </a:r>
            <a:r>
              <a:rPr lang="en-US" sz="2353" kern="0">
                <a:gradFill>
                  <a:gsLst>
                    <a:gs pos="1250">
                      <a:srgbClr val="D83B01"/>
                    </a:gs>
                    <a:gs pos="69000">
                      <a:srgbClr val="D83B01"/>
                    </a:gs>
                  </a:gsLst>
                  <a:lin ang="5400000" scaled="0"/>
                </a:gradFill>
                <a:latin typeface="Segoe UI Light"/>
              </a:rPr>
              <a:t> on agility</a:t>
            </a:r>
            <a:endParaRPr lang="en-US" sz="2353" kern="0" dirty="0">
              <a:solidFill>
                <a:sysClr val="windowText" lastClr="00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786724" y="6168403"/>
            <a:ext cx="5229145" cy="615480"/>
          </a:xfrm>
          <a:prstGeom prst="rect">
            <a:avLst/>
          </a:prstGeom>
          <a:noFill/>
        </p:spPr>
        <p:txBody>
          <a:bodyPr wrap="square" lIns="179259" tIns="143407" rIns="179259" bIns="143407" rtlCol="0">
            <a:spAutoFit/>
          </a:bodyPr>
          <a:lstStyle/>
          <a:p>
            <a:pPr defTabSz="896214">
              <a:lnSpc>
                <a:spcPct val="90000"/>
              </a:lnSpc>
              <a:defRPr/>
            </a:pPr>
            <a:r>
              <a:rPr lang="en-US" sz="2353" kern="0" dirty="0">
                <a:gradFill>
                  <a:gsLst>
                    <a:gs pos="1250">
                      <a:schemeClr val="tx1"/>
                    </a:gs>
                    <a:gs pos="81000">
                      <a:schemeClr val="tx1"/>
                    </a:gs>
                  </a:gsLst>
                  <a:lin ang="5400000" scaled="0"/>
                </a:gradFill>
                <a:latin typeface="+mj-lt"/>
              </a:rPr>
              <a:t>… require flexibility as a design point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82883" y="4920545"/>
            <a:ext cx="1959988" cy="830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896214">
              <a:defRPr/>
            </a:pPr>
            <a:r>
              <a:rPr lang="en-US" sz="2353" kern="0" dirty="0">
                <a:gradFill>
                  <a:gsLst>
                    <a:gs pos="1250">
                      <a:srgbClr val="D83B01"/>
                    </a:gs>
                    <a:gs pos="69000">
                      <a:srgbClr val="D83B01"/>
                    </a:gs>
                  </a:gsLst>
                  <a:lin ang="5400000" scaled="0"/>
                </a:gradFill>
                <a:latin typeface="Segoe UI Light"/>
              </a:rPr>
              <a:t>Focusing on control</a:t>
            </a:r>
            <a:endParaRPr lang="en-US" sz="2353" kern="0" dirty="0">
              <a:solidFill>
                <a:sysClr val="windowText" lastClr="000000"/>
              </a:solidFill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4900768" y="4965456"/>
            <a:ext cx="466061" cy="400053"/>
            <a:chOff x="7783010" y="4864099"/>
            <a:chExt cx="475475" cy="408133"/>
          </a:xfrm>
        </p:grpSpPr>
        <p:grpSp>
          <p:nvGrpSpPr>
            <p:cNvPr id="41" name="Group 40"/>
            <p:cNvGrpSpPr/>
            <p:nvPr/>
          </p:nvGrpSpPr>
          <p:grpSpPr>
            <a:xfrm>
              <a:off x="7783010" y="4909295"/>
              <a:ext cx="256451" cy="354273"/>
              <a:chOff x="-1257301" y="3640138"/>
              <a:chExt cx="615950" cy="850900"/>
            </a:xfrm>
            <a:solidFill>
              <a:schemeClr val="tx2"/>
            </a:solidFill>
          </p:grpSpPr>
          <p:sp>
            <p:nvSpPr>
              <p:cNvPr id="52" name="Freeform 55"/>
              <p:cNvSpPr>
                <a:spLocks noEditPoints="1"/>
              </p:cNvSpPr>
              <p:nvPr/>
            </p:nvSpPr>
            <p:spPr bwMode="auto">
              <a:xfrm>
                <a:off x="-1257301" y="3640138"/>
                <a:ext cx="615950" cy="850900"/>
              </a:xfrm>
              <a:custGeom>
                <a:avLst/>
                <a:gdLst>
                  <a:gd name="T0" fmla="*/ 72 w 80"/>
                  <a:gd name="T1" fmla="*/ 48 h 112"/>
                  <a:gd name="T2" fmla="*/ 72 w 80"/>
                  <a:gd name="T3" fmla="*/ 48 h 112"/>
                  <a:gd name="T4" fmla="*/ 72 w 80"/>
                  <a:gd name="T5" fmla="*/ 32 h 112"/>
                  <a:gd name="T6" fmla="*/ 40 w 80"/>
                  <a:gd name="T7" fmla="*/ 0 h 112"/>
                  <a:gd name="T8" fmla="*/ 8 w 80"/>
                  <a:gd name="T9" fmla="*/ 32 h 112"/>
                  <a:gd name="T10" fmla="*/ 8 w 80"/>
                  <a:gd name="T11" fmla="*/ 48 h 112"/>
                  <a:gd name="T12" fmla="*/ 8 w 80"/>
                  <a:gd name="T13" fmla="*/ 48 h 112"/>
                  <a:gd name="T14" fmla="*/ 0 w 80"/>
                  <a:gd name="T15" fmla="*/ 72 h 112"/>
                  <a:gd name="T16" fmla="*/ 40 w 80"/>
                  <a:gd name="T17" fmla="*/ 112 h 112"/>
                  <a:gd name="T18" fmla="*/ 80 w 80"/>
                  <a:gd name="T19" fmla="*/ 72 h 112"/>
                  <a:gd name="T20" fmla="*/ 72 w 80"/>
                  <a:gd name="T21" fmla="*/ 48 h 112"/>
                  <a:gd name="T22" fmla="*/ 40 w 80"/>
                  <a:gd name="T23" fmla="*/ 8 h 112"/>
                  <a:gd name="T24" fmla="*/ 64 w 80"/>
                  <a:gd name="T25" fmla="*/ 32 h 112"/>
                  <a:gd name="T26" fmla="*/ 64 w 80"/>
                  <a:gd name="T27" fmla="*/ 40 h 112"/>
                  <a:gd name="T28" fmla="*/ 40 w 80"/>
                  <a:gd name="T29" fmla="*/ 32 h 112"/>
                  <a:gd name="T30" fmla="*/ 16 w 80"/>
                  <a:gd name="T31" fmla="*/ 40 h 112"/>
                  <a:gd name="T32" fmla="*/ 16 w 80"/>
                  <a:gd name="T33" fmla="*/ 32 h 112"/>
                  <a:gd name="T34" fmla="*/ 40 w 80"/>
                  <a:gd name="T35" fmla="*/ 8 h 112"/>
                  <a:gd name="T36" fmla="*/ 40 w 80"/>
                  <a:gd name="T37" fmla="*/ 104 h 112"/>
                  <a:gd name="T38" fmla="*/ 8 w 80"/>
                  <a:gd name="T39" fmla="*/ 72 h 112"/>
                  <a:gd name="T40" fmla="*/ 40 w 80"/>
                  <a:gd name="T41" fmla="*/ 40 h 112"/>
                  <a:gd name="T42" fmla="*/ 72 w 80"/>
                  <a:gd name="T43" fmla="*/ 72 h 112"/>
                  <a:gd name="T44" fmla="*/ 40 w 80"/>
                  <a:gd name="T45" fmla="*/ 10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0" h="112">
                    <a:moveTo>
                      <a:pt x="72" y="48"/>
                    </a:moveTo>
                    <a:cubicBezTo>
                      <a:pt x="72" y="48"/>
                      <a:pt x="72" y="48"/>
                      <a:pt x="72" y="48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2" y="14"/>
                      <a:pt x="58" y="0"/>
                      <a:pt x="40" y="0"/>
                    </a:cubicBezTo>
                    <a:cubicBezTo>
                      <a:pt x="22" y="0"/>
                      <a:pt x="8" y="14"/>
                      <a:pt x="8" y="32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3" y="55"/>
                      <a:pt x="0" y="63"/>
                      <a:pt x="0" y="72"/>
                    </a:cubicBezTo>
                    <a:cubicBezTo>
                      <a:pt x="0" y="94"/>
                      <a:pt x="18" y="112"/>
                      <a:pt x="40" y="112"/>
                    </a:cubicBezTo>
                    <a:cubicBezTo>
                      <a:pt x="62" y="112"/>
                      <a:pt x="80" y="94"/>
                      <a:pt x="80" y="72"/>
                    </a:cubicBezTo>
                    <a:cubicBezTo>
                      <a:pt x="80" y="63"/>
                      <a:pt x="77" y="55"/>
                      <a:pt x="72" y="48"/>
                    </a:cubicBezTo>
                    <a:close/>
                    <a:moveTo>
                      <a:pt x="40" y="8"/>
                    </a:moveTo>
                    <a:cubicBezTo>
                      <a:pt x="53" y="8"/>
                      <a:pt x="64" y="19"/>
                      <a:pt x="64" y="32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57" y="35"/>
                      <a:pt x="49" y="32"/>
                      <a:pt x="40" y="32"/>
                    </a:cubicBezTo>
                    <a:cubicBezTo>
                      <a:pt x="31" y="32"/>
                      <a:pt x="23" y="35"/>
                      <a:pt x="16" y="40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9"/>
                      <a:pt x="27" y="8"/>
                      <a:pt x="40" y="8"/>
                    </a:cubicBezTo>
                    <a:close/>
                    <a:moveTo>
                      <a:pt x="40" y="104"/>
                    </a:moveTo>
                    <a:cubicBezTo>
                      <a:pt x="22" y="104"/>
                      <a:pt x="8" y="90"/>
                      <a:pt x="8" y="72"/>
                    </a:cubicBezTo>
                    <a:cubicBezTo>
                      <a:pt x="8" y="54"/>
                      <a:pt x="22" y="40"/>
                      <a:pt x="40" y="40"/>
                    </a:cubicBezTo>
                    <a:cubicBezTo>
                      <a:pt x="58" y="40"/>
                      <a:pt x="72" y="54"/>
                      <a:pt x="72" y="72"/>
                    </a:cubicBezTo>
                    <a:cubicBezTo>
                      <a:pt x="72" y="90"/>
                      <a:pt x="58" y="104"/>
                      <a:pt x="40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Freeform 56"/>
              <p:cNvSpPr>
                <a:spLocks/>
              </p:cNvSpPr>
              <p:nvPr/>
            </p:nvSpPr>
            <p:spPr bwMode="auto">
              <a:xfrm>
                <a:off x="-1011238" y="4095750"/>
                <a:ext cx="123825" cy="212725"/>
              </a:xfrm>
              <a:custGeom>
                <a:avLst/>
                <a:gdLst>
                  <a:gd name="T0" fmla="*/ 8 w 16"/>
                  <a:gd name="T1" fmla="*/ 0 h 28"/>
                  <a:gd name="T2" fmla="*/ 0 w 16"/>
                  <a:gd name="T3" fmla="*/ 8 h 28"/>
                  <a:gd name="T4" fmla="*/ 4 w 16"/>
                  <a:gd name="T5" fmla="*/ 15 h 28"/>
                  <a:gd name="T6" fmla="*/ 4 w 16"/>
                  <a:gd name="T7" fmla="*/ 28 h 28"/>
                  <a:gd name="T8" fmla="*/ 12 w 16"/>
                  <a:gd name="T9" fmla="*/ 28 h 28"/>
                  <a:gd name="T10" fmla="*/ 12 w 16"/>
                  <a:gd name="T11" fmla="*/ 15 h 28"/>
                  <a:gd name="T12" fmla="*/ 16 w 16"/>
                  <a:gd name="T13" fmla="*/ 8 h 28"/>
                  <a:gd name="T14" fmla="*/ 8 w 16"/>
                  <a:gd name="T1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28">
                    <a:moveTo>
                      <a:pt x="8" y="0"/>
                    </a:moveTo>
                    <a:cubicBezTo>
                      <a:pt x="4" y="0"/>
                      <a:pt x="0" y="4"/>
                      <a:pt x="0" y="8"/>
                    </a:cubicBezTo>
                    <a:cubicBezTo>
                      <a:pt x="0" y="11"/>
                      <a:pt x="2" y="13"/>
                      <a:pt x="4" y="15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3"/>
                      <a:pt x="16" y="11"/>
                      <a:pt x="16" y="8"/>
                    </a:cubicBezTo>
                    <a:cubicBezTo>
                      <a:pt x="16" y="4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896214">
                  <a:defRPr/>
                </a:pPr>
                <a:endParaRPr lang="en-US" sz="1765" kern="0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8070050" y="4864099"/>
              <a:ext cx="188435" cy="4081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896214">
                <a:defRPr/>
              </a:pPr>
              <a:endParaRPr lang="en-US" sz="1961" kern="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097272" y="4945316"/>
            <a:ext cx="404336" cy="320113"/>
            <a:chOff x="-1241425" y="3254376"/>
            <a:chExt cx="1077912" cy="612774"/>
          </a:xfrm>
          <a:solidFill>
            <a:srgbClr val="D83B01"/>
          </a:solidFill>
        </p:grpSpPr>
        <p:sp>
          <p:nvSpPr>
            <p:cNvPr id="58" name="Freeform 42"/>
            <p:cNvSpPr>
              <a:spLocks noEditPoints="1"/>
            </p:cNvSpPr>
            <p:nvPr/>
          </p:nvSpPr>
          <p:spPr bwMode="auto">
            <a:xfrm>
              <a:off x="-1169988" y="3254376"/>
              <a:ext cx="396875" cy="403225"/>
            </a:xfrm>
            <a:custGeom>
              <a:avLst/>
              <a:gdLst>
                <a:gd name="T0" fmla="*/ 25 w 50"/>
                <a:gd name="T1" fmla="*/ 50 h 50"/>
                <a:gd name="T2" fmla="*/ 0 w 50"/>
                <a:gd name="T3" fmla="*/ 25 h 50"/>
                <a:gd name="T4" fmla="*/ 25 w 50"/>
                <a:gd name="T5" fmla="*/ 0 h 50"/>
                <a:gd name="T6" fmla="*/ 50 w 50"/>
                <a:gd name="T7" fmla="*/ 25 h 50"/>
                <a:gd name="T8" fmla="*/ 25 w 50"/>
                <a:gd name="T9" fmla="*/ 50 h 50"/>
                <a:gd name="T10" fmla="*/ 25 w 50"/>
                <a:gd name="T11" fmla="*/ 8 h 50"/>
                <a:gd name="T12" fmla="*/ 8 w 50"/>
                <a:gd name="T13" fmla="*/ 25 h 50"/>
                <a:gd name="T14" fmla="*/ 25 w 50"/>
                <a:gd name="T15" fmla="*/ 42 h 50"/>
                <a:gd name="T16" fmla="*/ 42 w 50"/>
                <a:gd name="T17" fmla="*/ 25 h 50"/>
                <a:gd name="T18" fmla="*/ 25 w 50"/>
                <a:gd name="T19" fmla="*/ 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0">
                  <a:moveTo>
                    <a:pt x="25" y="50"/>
                  </a:move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39"/>
                    <a:pt x="39" y="50"/>
                    <a:pt x="25" y="50"/>
                  </a:cubicBezTo>
                  <a:close/>
                  <a:moveTo>
                    <a:pt x="25" y="8"/>
                  </a:moveTo>
                  <a:cubicBezTo>
                    <a:pt x="15" y="8"/>
                    <a:pt x="8" y="16"/>
                    <a:pt x="8" y="25"/>
                  </a:cubicBezTo>
                  <a:cubicBezTo>
                    <a:pt x="8" y="34"/>
                    <a:pt x="15" y="42"/>
                    <a:pt x="25" y="42"/>
                  </a:cubicBezTo>
                  <a:cubicBezTo>
                    <a:pt x="34" y="42"/>
                    <a:pt x="42" y="34"/>
                    <a:pt x="42" y="25"/>
                  </a:cubicBezTo>
                  <a:cubicBezTo>
                    <a:pt x="42" y="16"/>
                    <a:pt x="34" y="8"/>
                    <a:pt x="2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Freeform 43"/>
            <p:cNvSpPr>
              <a:spLocks/>
            </p:cNvSpPr>
            <p:nvPr/>
          </p:nvSpPr>
          <p:spPr bwMode="auto">
            <a:xfrm>
              <a:off x="-1241425" y="3592513"/>
              <a:ext cx="531813" cy="274637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8" y="8"/>
                    <a:pt x="34" y="8"/>
                  </a:cubicBezTo>
                  <a:cubicBezTo>
                    <a:pt x="20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44"/>
            <p:cNvSpPr>
              <a:spLocks/>
            </p:cNvSpPr>
            <p:nvPr/>
          </p:nvSpPr>
          <p:spPr bwMode="auto">
            <a:xfrm>
              <a:off x="-828675" y="3335338"/>
              <a:ext cx="498475" cy="411162"/>
            </a:xfrm>
            <a:custGeom>
              <a:avLst/>
              <a:gdLst>
                <a:gd name="T0" fmla="*/ 314 w 314"/>
                <a:gd name="T1" fmla="*/ 259 h 259"/>
                <a:gd name="T2" fmla="*/ 25 w 314"/>
                <a:gd name="T3" fmla="*/ 259 h 259"/>
                <a:gd name="T4" fmla="*/ 25 w 314"/>
                <a:gd name="T5" fmla="*/ 218 h 259"/>
                <a:gd name="T6" fmla="*/ 274 w 314"/>
                <a:gd name="T7" fmla="*/ 218 h 259"/>
                <a:gd name="T8" fmla="*/ 274 w 314"/>
                <a:gd name="T9" fmla="*/ 40 h 259"/>
                <a:gd name="T10" fmla="*/ 0 w 314"/>
                <a:gd name="T11" fmla="*/ 40 h 259"/>
                <a:gd name="T12" fmla="*/ 0 w 314"/>
                <a:gd name="T13" fmla="*/ 0 h 259"/>
                <a:gd name="T14" fmla="*/ 314 w 314"/>
                <a:gd name="T15" fmla="*/ 0 h 259"/>
                <a:gd name="T16" fmla="*/ 314 w 314"/>
                <a:gd name="T17" fmla="*/ 25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" h="259">
                  <a:moveTo>
                    <a:pt x="314" y="259"/>
                  </a:moveTo>
                  <a:lnTo>
                    <a:pt x="25" y="259"/>
                  </a:lnTo>
                  <a:lnTo>
                    <a:pt x="25" y="218"/>
                  </a:lnTo>
                  <a:lnTo>
                    <a:pt x="274" y="218"/>
                  </a:lnTo>
                  <a:lnTo>
                    <a:pt x="27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314" y="0"/>
                  </a:lnTo>
                  <a:lnTo>
                    <a:pt x="314" y="2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45"/>
            <p:cNvSpPr>
              <a:spLocks noChangeArrowheads="1"/>
            </p:cNvSpPr>
            <p:nvPr/>
          </p:nvSpPr>
          <p:spPr bwMode="auto">
            <a:xfrm>
              <a:off x="-647700" y="3713163"/>
              <a:ext cx="63500" cy="1222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46"/>
            <p:cNvSpPr>
              <a:spLocks/>
            </p:cNvSpPr>
            <p:nvPr/>
          </p:nvSpPr>
          <p:spPr bwMode="auto">
            <a:xfrm>
              <a:off x="-449263" y="3398838"/>
              <a:ext cx="285750" cy="468312"/>
            </a:xfrm>
            <a:custGeom>
              <a:avLst/>
              <a:gdLst>
                <a:gd name="T0" fmla="*/ 180 w 180"/>
                <a:gd name="T1" fmla="*/ 295 h 295"/>
                <a:gd name="T2" fmla="*/ 0 w 180"/>
                <a:gd name="T3" fmla="*/ 295 h 295"/>
                <a:gd name="T4" fmla="*/ 0 w 180"/>
                <a:gd name="T5" fmla="*/ 198 h 295"/>
                <a:gd name="T6" fmla="*/ 40 w 180"/>
                <a:gd name="T7" fmla="*/ 198 h 295"/>
                <a:gd name="T8" fmla="*/ 40 w 180"/>
                <a:gd name="T9" fmla="*/ 254 h 295"/>
                <a:gd name="T10" fmla="*/ 140 w 180"/>
                <a:gd name="T11" fmla="*/ 254 h 295"/>
                <a:gd name="T12" fmla="*/ 140 w 180"/>
                <a:gd name="T13" fmla="*/ 41 h 295"/>
                <a:gd name="T14" fmla="*/ 55 w 180"/>
                <a:gd name="T15" fmla="*/ 41 h 295"/>
                <a:gd name="T16" fmla="*/ 55 w 180"/>
                <a:gd name="T17" fmla="*/ 0 h 295"/>
                <a:gd name="T18" fmla="*/ 180 w 180"/>
                <a:gd name="T19" fmla="*/ 0 h 295"/>
                <a:gd name="T20" fmla="*/ 180 w 180"/>
                <a:gd name="T21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" h="295">
                  <a:moveTo>
                    <a:pt x="180" y="295"/>
                  </a:moveTo>
                  <a:lnTo>
                    <a:pt x="0" y="295"/>
                  </a:lnTo>
                  <a:lnTo>
                    <a:pt x="0" y="198"/>
                  </a:lnTo>
                  <a:lnTo>
                    <a:pt x="40" y="198"/>
                  </a:lnTo>
                  <a:lnTo>
                    <a:pt x="40" y="254"/>
                  </a:lnTo>
                  <a:lnTo>
                    <a:pt x="140" y="254"/>
                  </a:lnTo>
                  <a:lnTo>
                    <a:pt x="140" y="41"/>
                  </a:lnTo>
                  <a:lnTo>
                    <a:pt x="55" y="41"/>
                  </a:lnTo>
                  <a:lnTo>
                    <a:pt x="55" y="0"/>
                  </a:lnTo>
                  <a:lnTo>
                    <a:pt x="180" y="0"/>
                  </a:lnTo>
                  <a:lnTo>
                    <a:pt x="180" y="2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Rectangle 47"/>
            <p:cNvSpPr>
              <a:spLocks noChangeArrowheads="1"/>
            </p:cNvSpPr>
            <p:nvPr/>
          </p:nvSpPr>
          <p:spPr bwMode="auto">
            <a:xfrm>
              <a:off x="-765175" y="3802063"/>
              <a:ext cx="252413" cy="650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Rectangle 48"/>
            <p:cNvSpPr>
              <a:spLocks noChangeArrowheads="1"/>
            </p:cNvSpPr>
            <p:nvPr/>
          </p:nvSpPr>
          <p:spPr bwMode="auto">
            <a:xfrm>
              <a:off x="-361950" y="3529013"/>
              <a:ext cx="1666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49"/>
            <p:cNvSpPr>
              <a:spLocks noChangeArrowheads="1"/>
            </p:cNvSpPr>
            <p:nvPr/>
          </p:nvSpPr>
          <p:spPr bwMode="auto">
            <a:xfrm>
              <a:off x="-361950" y="3633788"/>
              <a:ext cx="1666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50"/>
            <p:cNvSpPr>
              <a:spLocks/>
            </p:cNvSpPr>
            <p:nvPr/>
          </p:nvSpPr>
          <p:spPr bwMode="auto">
            <a:xfrm>
              <a:off x="-733425" y="3463925"/>
              <a:ext cx="117475" cy="152400"/>
            </a:xfrm>
            <a:custGeom>
              <a:avLst/>
              <a:gdLst>
                <a:gd name="T0" fmla="*/ 49 w 74"/>
                <a:gd name="T1" fmla="*/ 96 h 96"/>
                <a:gd name="T2" fmla="*/ 0 w 74"/>
                <a:gd name="T3" fmla="*/ 15 h 96"/>
                <a:gd name="T4" fmla="*/ 25 w 74"/>
                <a:gd name="T5" fmla="*/ 0 h 96"/>
                <a:gd name="T6" fmla="*/ 74 w 74"/>
                <a:gd name="T7" fmla="*/ 81 h 96"/>
                <a:gd name="T8" fmla="*/ 49 w 74"/>
                <a:gd name="T9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96">
                  <a:moveTo>
                    <a:pt x="49" y="96"/>
                  </a:moveTo>
                  <a:lnTo>
                    <a:pt x="0" y="15"/>
                  </a:lnTo>
                  <a:lnTo>
                    <a:pt x="25" y="0"/>
                  </a:lnTo>
                  <a:lnTo>
                    <a:pt x="74" y="81"/>
                  </a:lnTo>
                  <a:lnTo>
                    <a:pt x="49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51"/>
            <p:cNvSpPr>
              <a:spLocks/>
            </p:cNvSpPr>
            <p:nvPr/>
          </p:nvSpPr>
          <p:spPr bwMode="auto">
            <a:xfrm>
              <a:off x="-592138" y="3440113"/>
              <a:ext cx="127000" cy="185737"/>
            </a:xfrm>
            <a:custGeom>
              <a:avLst/>
              <a:gdLst>
                <a:gd name="T0" fmla="*/ 25 w 80"/>
                <a:gd name="T1" fmla="*/ 117 h 117"/>
                <a:gd name="T2" fmla="*/ 5 w 80"/>
                <a:gd name="T3" fmla="*/ 96 h 117"/>
                <a:gd name="T4" fmla="*/ 40 w 80"/>
                <a:gd name="T5" fmla="*/ 61 h 117"/>
                <a:gd name="T6" fmla="*/ 0 w 80"/>
                <a:gd name="T7" fmla="*/ 20 h 117"/>
                <a:gd name="T8" fmla="*/ 25 w 80"/>
                <a:gd name="T9" fmla="*/ 0 h 117"/>
                <a:gd name="T10" fmla="*/ 80 w 80"/>
                <a:gd name="T11" fmla="*/ 61 h 117"/>
                <a:gd name="T12" fmla="*/ 25 w 80"/>
                <a:gd name="T13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117">
                  <a:moveTo>
                    <a:pt x="25" y="117"/>
                  </a:moveTo>
                  <a:lnTo>
                    <a:pt x="5" y="96"/>
                  </a:lnTo>
                  <a:lnTo>
                    <a:pt x="40" y="61"/>
                  </a:lnTo>
                  <a:lnTo>
                    <a:pt x="0" y="20"/>
                  </a:lnTo>
                  <a:lnTo>
                    <a:pt x="25" y="0"/>
                  </a:lnTo>
                  <a:lnTo>
                    <a:pt x="80" y="61"/>
                  </a:lnTo>
                  <a:lnTo>
                    <a:pt x="25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" name="Rectangle 3"/>
          <p:cNvSpPr/>
          <p:nvPr/>
        </p:nvSpPr>
        <p:spPr bwMode="auto">
          <a:xfrm>
            <a:off x="684328" y="3190795"/>
            <a:ext cx="10757098" cy="747021"/>
          </a:xfrm>
          <a:prstGeom prst="rect">
            <a:avLst/>
          </a:prstGeom>
          <a:solidFill>
            <a:srgbClr val="D83B01">
              <a:alpha val="85098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kern="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5"/>
          <a:srcRect l="2736" r="40811" b="15405"/>
          <a:stretch/>
        </p:blipFill>
        <p:spPr>
          <a:xfrm>
            <a:off x="1475687" y="2367134"/>
            <a:ext cx="2097336" cy="2097336"/>
          </a:xfrm>
          <a:prstGeom prst="ellipse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6"/>
          <a:srcRect l="17861" t="9147" r="21616"/>
          <a:stretch/>
        </p:blipFill>
        <p:spPr>
          <a:xfrm>
            <a:off x="5014304" y="2359785"/>
            <a:ext cx="2097336" cy="2097336"/>
          </a:xfrm>
          <a:prstGeom prst="ellipse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7"/>
          <a:srcRect l="2782" t="20624" r="44341"/>
          <a:stretch/>
        </p:blipFill>
        <p:spPr>
          <a:xfrm flipH="1">
            <a:off x="8513446" y="2365373"/>
            <a:ext cx="1973675" cy="2097336"/>
          </a:xfrm>
          <a:prstGeom prst="ellipse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72473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2070</TotalTime>
  <Words>2100</Words>
  <Application>Microsoft Office PowerPoint</Application>
  <PresentationFormat>宽屏</PresentationFormat>
  <Paragraphs>240</Paragraphs>
  <Slides>15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Segoe Pro</vt:lpstr>
      <vt:lpstr>等线</vt:lpstr>
      <vt:lpstr>等线 Light</vt:lpstr>
      <vt:lpstr>微软雅黑</vt:lpstr>
      <vt:lpstr>Arial</vt:lpstr>
      <vt:lpstr>Calibri</vt:lpstr>
      <vt:lpstr>Segoe UI</vt:lpstr>
      <vt:lpstr>Segoe UI Light</vt:lpstr>
      <vt:lpstr>Segoe UI Semibold</vt:lpstr>
      <vt:lpstr>Segoe UI Semilight</vt:lpstr>
      <vt:lpstr>Wingdings</vt:lpstr>
      <vt:lpstr>Office 主题​​</vt:lpstr>
      <vt:lpstr>北京寰宇神游数码科技公司产品构建</vt:lpstr>
      <vt:lpstr>VR旅游主体构成</vt:lpstr>
      <vt:lpstr>4D座椅设计</vt:lpstr>
      <vt:lpstr>4D座椅设计</vt:lpstr>
      <vt:lpstr>VR+旅游场景</vt:lpstr>
      <vt:lpstr>商业模式</vt:lpstr>
      <vt:lpstr>PowerPoint 演示文稿</vt:lpstr>
      <vt:lpstr>VR+旅游内容制作</vt:lpstr>
      <vt:lpstr>VR+旅游资源平台运营</vt:lpstr>
      <vt:lpstr>PowerPoint 演示文稿</vt:lpstr>
      <vt:lpstr>PowerPoint 演示文稿</vt:lpstr>
      <vt:lpstr>Continuous Innovation</vt:lpstr>
      <vt:lpstr>Companies are investing in IoT as a way  to pursue three main business objectives</vt:lpstr>
      <vt:lpstr>Once in place, enterprises will use these platforms as new types of business models</vt:lpstr>
      <vt:lpstr>Accenture in IoT: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HENG</dc:creator>
  <cp:lastModifiedBy>ZHANG HENG</cp:lastModifiedBy>
  <cp:revision>30</cp:revision>
  <dcterms:created xsi:type="dcterms:W3CDTF">2018-08-28T17:03:32Z</dcterms:created>
  <dcterms:modified xsi:type="dcterms:W3CDTF">2018-09-03T01:24:24Z</dcterms:modified>
</cp:coreProperties>
</file>